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Default Extension="wdp" ContentType="image/vnd.ms-photo"/>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80" r:id="rId9"/>
    <p:sldId id="281"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9" r:id="rId24"/>
    <p:sldId id="278" r:id="rId25"/>
  </p:sldIdLst>
  <p:sldSz cx="6858000" cy="9144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A ALBORNOZ" initials="M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p:scale>
          <a:sx n="69" d="100"/>
          <a:sy n="69" d="100"/>
        </p:scale>
        <p:origin x="-1662" y="534"/>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3-06-19T10:06:32.938" idx="1">
    <p:pos x="2767" y="2636"/>
    <p:text>AQUI VA LA DIRECTORA DE ESCUELA QUE CORRESPONDA A SU CARRERA... OJO....</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smtClean="0"/>
              <a:t>Haga clic para modificar el estilo de título del patrón</a:t>
            </a:r>
            <a:endParaRPr lang="es-VE"/>
          </a:p>
        </p:txBody>
      </p:sp>
      <p:sp>
        <p:nvSpPr>
          <p:cNvPr id="3" name="2 Subtítulo"/>
          <p:cNvSpPr>
            <a:spLocks noGrp="1"/>
          </p:cNvSpPr>
          <p:nvPr>
            <p:ph type="subTitle" idx="1" hasCustomPrompt="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VE"/>
          </a:p>
        </p:txBody>
      </p:sp>
      <p:sp>
        <p:nvSpPr>
          <p:cNvPr id="4" name="3 Marcador de fecha"/>
          <p:cNvSpPr>
            <a:spLocks noGrp="1"/>
          </p:cNvSpPr>
          <p:nvPr>
            <p:ph type="dt" sz="half" idx="10"/>
          </p:nvPr>
        </p:nvSpPr>
        <p:spPr/>
        <p:txBody>
          <a:bodyPr/>
          <a:lstStyle/>
          <a:p>
            <a:fld id="{994175BB-B1E0-479F-BA1E-9F4AA27E9F10}" type="datetimeFigureOut">
              <a:rPr lang="es-VE" smtClean="0"/>
              <a:pPr/>
              <a:t>8/7/2024</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1A14966E-9AE7-4523-8748-1D19D089CE28}" type="slidenum">
              <a:rPr lang="es-VE" smtClean="0"/>
              <a:pPr/>
              <a:t>‹Nº›</a:t>
            </a:fld>
            <a:endParaRPr lang="es-V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texto vertical"/>
          <p:cNvSpPr>
            <a:spLocks noGrp="1"/>
          </p:cNvSpPr>
          <p:nvPr>
            <p:ph type="body" orient="vert" idx="1" hasCustomPrompt="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994175BB-B1E0-479F-BA1E-9F4AA27E9F10}" type="datetimeFigureOut">
              <a:rPr lang="es-VE" smtClean="0"/>
              <a:pPr/>
              <a:t>8/7/2024</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1A14966E-9AE7-4523-8748-1D19D089CE28}" type="slidenum">
              <a:rPr lang="es-VE" smtClean="0"/>
              <a:pPr/>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50" y="366185"/>
            <a:ext cx="1543050" cy="7802033"/>
          </a:xfrm>
        </p:spPr>
        <p:txBody>
          <a:bodyPr vert="eaVert"/>
          <a:lstStyle/>
          <a:p>
            <a:r>
              <a:rPr lang="es-ES" smtClean="0"/>
              <a:t>Haga clic para modificar el estilo de título del patrón</a:t>
            </a:r>
            <a:endParaRPr lang="es-VE"/>
          </a:p>
        </p:txBody>
      </p:sp>
      <p:sp>
        <p:nvSpPr>
          <p:cNvPr id="3" name="2 Marcador de texto vertical"/>
          <p:cNvSpPr>
            <a:spLocks noGrp="1"/>
          </p:cNvSpPr>
          <p:nvPr>
            <p:ph type="body" orient="vert" idx="1" hasCustomPrompt="1"/>
          </p:nvPr>
        </p:nvSpPr>
        <p:spPr>
          <a:xfrm>
            <a:off x="342900" y="366185"/>
            <a:ext cx="4514850" cy="780203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994175BB-B1E0-479F-BA1E-9F4AA27E9F10}" type="datetimeFigureOut">
              <a:rPr lang="es-VE" smtClean="0"/>
              <a:pPr/>
              <a:t>8/7/2024</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1A14966E-9AE7-4523-8748-1D19D089CE28}" type="slidenum">
              <a:rPr lang="es-VE" smtClean="0"/>
              <a:pPr/>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idx="1" hasCustomPrompt="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994175BB-B1E0-479F-BA1E-9F4AA27E9F10}" type="datetimeFigureOut">
              <a:rPr lang="es-VE" smtClean="0"/>
              <a:pPr/>
              <a:t>8/7/2024</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1A14966E-9AE7-4523-8748-1D19D089CE28}" type="slidenum">
              <a:rPr lang="es-VE" smtClean="0"/>
              <a:pPr/>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VE"/>
          </a:p>
        </p:txBody>
      </p:sp>
      <p:sp>
        <p:nvSpPr>
          <p:cNvPr id="3" name="2 Marcador de texto"/>
          <p:cNvSpPr>
            <a:spLocks noGrp="1"/>
          </p:cNvSpPr>
          <p:nvPr>
            <p:ph type="body" idx="1" hasCustomPrompt="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94175BB-B1E0-479F-BA1E-9F4AA27E9F10}" type="datetimeFigureOut">
              <a:rPr lang="es-VE" smtClean="0"/>
              <a:pPr/>
              <a:t>8/7/2024</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1A14966E-9AE7-4523-8748-1D19D089CE28}" type="slidenum">
              <a:rPr lang="es-VE" smtClean="0"/>
              <a:pPr/>
              <a:t>‹Nº›</a:t>
            </a:fld>
            <a:endParaRPr lang="es-V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sz="half" idx="1" hasCustomPrompt="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contenido"/>
          <p:cNvSpPr>
            <a:spLocks noGrp="1"/>
          </p:cNvSpPr>
          <p:nvPr>
            <p:ph sz="half" idx="2" hasCustomPrompt="1"/>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fecha"/>
          <p:cNvSpPr>
            <a:spLocks noGrp="1"/>
          </p:cNvSpPr>
          <p:nvPr>
            <p:ph type="dt" sz="half" idx="10"/>
          </p:nvPr>
        </p:nvSpPr>
        <p:spPr/>
        <p:txBody>
          <a:bodyPr/>
          <a:lstStyle/>
          <a:p>
            <a:fld id="{994175BB-B1E0-479F-BA1E-9F4AA27E9F10}" type="datetimeFigureOut">
              <a:rPr lang="es-VE" smtClean="0"/>
              <a:pPr/>
              <a:t>8/7/2024</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1A14966E-9AE7-4523-8748-1D19D089CE28}" type="slidenum">
              <a:rPr lang="es-VE" smtClean="0"/>
              <a:pPr/>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VE"/>
          </a:p>
        </p:txBody>
      </p:sp>
      <p:sp>
        <p:nvSpPr>
          <p:cNvPr id="3" name="2 Marcador de texto"/>
          <p:cNvSpPr>
            <a:spLocks noGrp="1"/>
          </p:cNvSpPr>
          <p:nvPr>
            <p:ph type="body" idx="1" hasCustomPrompt="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hasCustomPrompt="1"/>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texto"/>
          <p:cNvSpPr>
            <a:spLocks noGrp="1"/>
          </p:cNvSpPr>
          <p:nvPr>
            <p:ph type="body" sz="quarter" idx="3" hasCustomPrompt="1"/>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hasCustomPrompt="1"/>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7" name="6 Marcador de fecha"/>
          <p:cNvSpPr>
            <a:spLocks noGrp="1"/>
          </p:cNvSpPr>
          <p:nvPr>
            <p:ph type="dt" sz="half" idx="10"/>
          </p:nvPr>
        </p:nvSpPr>
        <p:spPr/>
        <p:txBody>
          <a:bodyPr/>
          <a:lstStyle/>
          <a:p>
            <a:fld id="{994175BB-B1E0-479F-BA1E-9F4AA27E9F10}" type="datetimeFigureOut">
              <a:rPr lang="es-VE" smtClean="0"/>
              <a:pPr/>
              <a:t>8/7/2024</a:t>
            </a:fld>
            <a:endParaRPr lang="es-VE"/>
          </a:p>
        </p:txBody>
      </p:sp>
      <p:sp>
        <p:nvSpPr>
          <p:cNvPr id="8" name="7 Marcador de pie de página"/>
          <p:cNvSpPr>
            <a:spLocks noGrp="1"/>
          </p:cNvSpPr>
          <p:nvPr>
            <p:ph type="ftr" sz="quarter" idx="11"/>
          </p:nvPr>
        </p:nvSpPr>
        <p:spPr/>
        <p:txBody>
          <a:bodyPr/>
          <a:lstStyle/>
          <a:p>
            <a:endParaRPr lang="es-VE"/>
          </a:p>
        </p:txBody>
      </p:sp>
      <p:sp>
        <p:nvSpPr>
          <p:cNvPr id="9" name="8 Marcador de número de diapositiva"/>
          <p:cNvSpPr>
            <a:spLocks noGrp="1"/>
          </p:cNvSpPr>
          <p:nvPr>
            <p:ph type="sldNum" sz="quarter" idx="12"/>
          </p:nvPr>
        </p:nvSpPr>
        <p:spPr/>
        <p:txBody>
          <a:bodyPr/>
          <a:lstStyle/>
          <a:p>
            <a:fld id="{1A14966E-9AE7-4523-8748-1D19D089CE28}" type="slidenum">
              <a:rPr lang="es-VE" smtClean="0"/>
              <a:pPr/>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fecha"/>
          <p:cNvSpPr>
            <a:spLocks noGrp="1"/>
          </p:cNvSpPr>
          <p:nvPr>
            <p:ph type="dt" sz="half" idx="10"/>
          </p:nvPr>
        </p:nvSpPr>
        <p:spPr/>
        <p:txBody>
          <a:bodyPr/>
          <a:lstStyle/>
          <a:p>
            <a:fld id="{994175BB-B1E0-479F-BA1E-9F4AA27E9F10}" type="datetimeFigureOut">
              <a:rPr lang="es-VE" smtClean="0"/>
              <a:pPr/>
              <a:t>8/7/2024</a:t>
            </a:fld>
            <a:endParaRPr lang="es-VE"/>
          </a:p>
        </p:txBody>
      </p:sp>
      <p:sp>
        <p:nvSpPr>
          <p:cNvPr id="4" name="3 Marcador de pie de página"/>
          <p:cNvSpPr>
            <a:spLocks noGrp="1"/>
          </p:cNvSpPr>
          <p:nvPr>
            <p:ph type="ftr" sz="quarter" idx="11"/>
          </p:nvPr>
        </p:nvSpPr>
        <p:spPr/>
        <p:txBody>
          <a:bodyPr/>
          <a:lstStyle/>
          <a:p>
            <a:endParaRPr lang="es-VE"/>
          </a:p>
        </p:txBody>
      </p:sp>
      <p:sp>
        <p:nvSpPr>
          <p:cNvPr id="5" name="4 Marcador de número de diapositiva"/>
          <p:cNvSpPr>
            <a:spLocks noGrp="1"/>
          </p:cNvSpPr>
          <p:nvPr>
            <p:ph type="sldNum" sz="quarter" idx="12"/>
          </p:nvPr>
        </p:nvSpPr>
        <p:spPr/>
        <p:txBody>
          <a:bodyPr/>
          <a:lstStyle/>
          <a:p>
            <a:fld id="{1A14966E-9AE7-4523-8748-1D19D089CE28}" type="slidenum">
              <a:rPr lang="es-VE" smtClean="0"/>
              <a:pPr/>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94175BB-B1E0-479F-BA1E-9F4AA27E9F10}" type="datetimeFigureOut">
              <a:rPr lang="es-VE" smtClean="0"/>
              <a:pPr/>
              <a:t>8/7/2024</a:t>
            </a:fld>
            <a:endParaRPr lang="es-VE"/>
          </a:p>
        </p:txBody>
      </p:sp>
      <p:sp>
        <p:nvSpPr>
          <p:cNvPr id="3" name="2 Marcador de pie de página"/>
          <p:cNvSpPr>
            <a:spLocks noGrp="1"/>
          </p:cNvSpPr>
          <p:nvPr>
            <p:ph type="ftr" sz="quarter" idx="11"/>
          </p:nvPr>
        </p:nvSpPr>
        <p:spPr/>
        <p:txBody>
          <a:bodyPr/>
          <a:lstStyle/>
          <a:p>
            <a:endParaRPr lang="es-VE"/>
          </a:p>
        </p:txBody>
      </p:sp>
      <p:sp>
        <p:nvSpPr>
          <p:cNvPr id="4" name="3 Marcador de número de diapositiva"/>
          <p:cNvSpPr>
            <a:spLocks noGrp="1"/>
          </p:cNvSpPr>
          <p:nvPr>
            <p:ph type="sldNum" sz="quarter" idx="12"/>
          </p:nvPr>
        </p:nvSpPr>
        <p:spPr/>
        <p:txBody>
          <a:bodyPr/>
          <a:lstStyle/>
          <a:p>
            <a:fld id="{1A14966E-9AE7-4523-8748-1D19D089CE28}" type="slidenum">
              <a:rPr lang="es-VE" smtClean="0"/>
              <a:pPr/>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smtClean="0"/>
              <a:t>Haga clic para modificar el estilo de título del patrón</a:t>
            </a:r>
            <a:endParaRPr lang="es-VE"/>
          </a:p>
        </p:txBody>
      </p:sp>
      <p:sp>
        <p:nvSpPr>
          <p:cNvPr id="3" name="2 Marcador de contenido"/>
          <p:cNvSpPr>
            <a:spLocks noGrp="1"/>
          </p:cNvSpPr>
          <p:nvPr>
            <p:ph idx="1" hasCustomPrompt="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texto"/>
          <p:cNvSpPr>
            <a:spLocks noGrp="1"/>
          </p:cNvSpPr>
          <p:nvPr>
            <p:ph type="body" sz="half" idx="2" hasCustomPrompt="1"/>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94175BB-B1E0-479F-BA1E-9F4AA27E9F10}" type="datetimeFigureOut">
              <a:rPr lang="es-VE" smtClean="0"/>
              <a:pPr/>
              <a:t>8/7/2024</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1A14966E-9AE7-4523-8748-1D19D089CE28}" type="slidenum">
              <a:rPr lang="es-VE" smtClean="0"/>
              <a:pPr/>
              <a:t>‹Nº›</a:t>
            </a:fld>
            <a:endParaRPr lang="es-V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smtClean="0"/>
              <a:t>Haga clic para modificar el estilo de título del patrón</a:t>
            </a:r>
            <a:endParaRPr lang="es-VE"/>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VE"/>
          </a:p>
        </p:txBody>
      </p:sp>
      <p:sp>
        <p:nvSpPr>
          <p:cNvPr id="4" name="3 Marcador de texto"/>
          <p:cNvSpPr>
            <a:spLocks noGrp="1"/>
          </p:cNvSpPr>
          <p:nvPr>
            <p:ph type="body" sz="half" idx="2" hasCustomPrompt="1"/>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94175BB-B1E0-479F-BA1E-9F4AA27E9F10}" type="datetimeFigureOut">
              <a:rPr lang="es-VE" smtClean="0"/>
              <a:pPr/>
              <a:t>8/7/2024</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1A14966E-9AE7-4523-8748-1D19D089CE28}" type="slidenum">
              <a:rPr lang="es-VE" smtClean="0"/>
              <a:pPr/>
              <a:t>‹Nº›</a:t>
            </a:fld>
            <a:endParaRPr lang="es-V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94175BB-B1E0-479F-BA1E-9F4AA27E9F10}" type="datetimeFigureOut">
              <a:rPr lang="es-VE" smtClean="0"/>
              <a:pPr/>
              <a:t>8/7/2024</a:t>
            </a:fld>
            <a:endParaRPr lang="es-VE"/>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VE"/>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A14966E-9AE7-4523-8748-1D19D089CE28}" type="slidenum">
              <a:rPr lang="es-VE" smtClean="0"/>
              <a:pPr/>
              <a:t>‹Nº›</a:t>
            </a:fld>
            <a:endParaRPr lang="es-V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428596"/>
            <a:ext cx="6858000" cy="1477328"/>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s-E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s-ES" sz="1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REP</a:t>
            </a:r>
            <a:r>
              <a:rPr kumimoji="0" lang="es-ES" sz="1000" b="1" i="0" u="none" strike="noStrike" cap="none" normalizeH="0" baseline="0" dirty="0" smtClean="0">
                <a:ln>
                  <a:noFill/>
                </a:ln>
                <a:solidFill>
                  <a:schemeClr val="tx1"/>
                </a:solidFill>
                <a:effectLst/>
                <a:latin typeface="Calibri" panose="020F0502020204030204"/>
                <a:ea typeface="Calibri" panose="020F0502020204030204" pitchFamily="34" charset="0"/>
                <a:cs typeface="Times New Roman" panose="02020603050405020304" pitchFamily="18" charset="0"/>
              </a:rPr>
              <a:t>Ú</a:t>
            </a:r>
            <a:r>
              <a:rPr kumimoji="0" lang="es-ES" sz="1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BLICA BOLIVARIANA DE VENEZUELA</a:t>
            </a:r>
            <a:endParaRPr kumimoji="0" lang="es-VE"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pPr>
            <a:r>
              <a:rPr kumimoji="0" lang="es-ES" sz="1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MINISTERIO DEL PODER POPULAR PARA LA EDUCACI</a:t>
            </a:r>
            <a:r>
              <a:rPr kumimoji="0" lang="es-ES" sz="1000" b="1" i="0" u="none" strike="noStrike" cap="none" normalizeH="0" baseline="0" dirty="0" smtClean="0">
                <a:ln>
                  <a:noFill/>
                </a:ln>
                <a:solidFill>
                  <a:schemeClr val="tx1"/>
                </a:solidFill>
                <a:effectLst/>
                <a:latin typeface="Calibri" panose="020F0502020204030204"/>
                <a:ea typeface="Calibri" panose="020F0502020204030204" pitchFamily="34" charset="0"/>
                <a:cs typeface="Times New Roman" panose="02020603050405020304" pitchFamily="18" charset="0"/>
              </a:rPr>
              <a:t>Ó</a:t>
            </a:r>
            <a:r>
              <a:rPr kumimoji="0" lang="es-ES" sz="1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 UNIVERSITARIA</a:t>
            </a:r>
            <a:endParaRPr kumimoji="0" lang="es-VE"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pPr>
            <a:r>
              <a:rPr kumimoji="0" lang="es-ES" sz="1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INSTITUTO UNIVERSITARIO DE TECNOLOG</a:t>
            </a:r>
            <a:r>
              <a:rPr kumimoji="0" lang="es-ES" sz="1000" b="1" i="0" u="none" strike="noStrike" cap="none" normalizeH="0" baseline="0" dirty="0" smtClean="0">
                <a:ln>
                  <a:noFill/>
                </a:ln>
                <a:solidFill>
                  <a:schemeClr val="tx1"/>
                </a:solidFill>
                <a:effectLst/>
                <a:latin typeface="Calibri" panose="020F0502020204030204"/>
                <a:ea typeface="Calibri" panose="020F0502020204030204" pitchFamily="34" charset="0"/>
                <a:cs typeface="Times New Roman" panose="02020603050405020304" pitchFamily="18" charset="0"/>
              </a:rPr>
              <a:t>Í</a:t>
            </a:r>
            <a:r>
              <a:rPr kumimoji="0" lang="es-ES" sz="1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a:t>
            </a:r>
            <a:endParaRPr kumimoji="0" lang="es-VE"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pPr>
            <a:r>
              <a:rPr kumimoji="0" lang="es-ES" sz="1000" b="1" i="0" u="none" strike="noStrike" cap="none" normalizeH="0" baseline="0" dirty="0" smtClean="0">
                <a:ln>
                  <a:noFill/>
                </a:ln>
                <a:solidFill>
                  <a:schemeClr val="tx1"/>
                </a:solidFill>
                <a:effectLst/>
                <a:latin typeface="Calibri" panose="020F0502020204030204"/>
                <a:ea typeface="Calibri" panose="020F0502020204030204" pitchFamily="34" charset="0"/>
                <a:cs typeface="Times New Roman" panose="02020603050405020304" pitchFamily="18" charset="0"/>
              </a:rPr>
              <a:t>“</a:t>
            </a:r>
            <a:r>
              <a:rPr kumimoji="0" lang="es-ES" sz="1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ANTONIO JOS</a:t>
            </a:r>
            <a:r>
              <a:rPr kumimoji="0" lang="es-ES" sz="1000" b="1" i="0" u="none" strike="noStrike" cap="none" normalizeH="0" baseline="0" dirty="0" smtClean="0">
                <a:ln>
                  <a:noFill/>
                </a:ln>
                <a:solidFill>
                  <a:schemeClr val="tx1"/>
                </a:solidFill>
                <a:effectLst/>
                <a:latin typeface="Calibri" panose="020F0502020204030204"/>
                <a:ea typeface="Calibri" panose="020F0502020204030204" pitchFamily="34" charset="0"/>
                <a:cs typeface="Times New Roman" panose="02020603050405020304" pitchFamily="18" charset="0"/>
              </a:rPr>
              <a:t>É</a:t>
            </a:r>
            <a:r>
              <a:rPr kumimoji="0" lang="es-ES" sz="1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DE SUCRE</a:t>
            </a:r>
            <a:r>
              <a:rPr kumimoji="0" lang="es-ES" sz="1000" b="1" i="0" u="none" strike="noStrike" cap="none" normalizeH="0" baseline="0" dirty="0" smtClean="0">
                <a:ln>
                  <a:noFill/>
                </a:ln>
                <a:solidFill>
                  <a:schemeClr val="tx1"/>
                </a:solidFill>
                <a:effectLst/>
                <a:latin typeface="Calibri" panose="020F0502020204030204"/>
                <a:ea typeface="Calibri" panose="020F0502020204030204" pitchFamily="34" charset="0"/>
                <a:cs typeface="Times New Roman" panose="02020603050405020304" pitchFamily="18" charset="0"/>
              </a:rPr>
              <a:t>”</a:t>
            </a:r>
            <a:endParaRPr kumimoji="0" lang="es-VE"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pPr>
            <a:r>
              <a:rPr kumimoji="0" lang="es-ES" sz="1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DEPARTAMENTO DE PASANTIAS</a:t>
            </a:r>
            <a:endParaRPr kumimoji="0" lang="es-VE"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pPr>
            <a:r>
              <a:rPr kumimoji="0" lang="es-ES" sz="1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ESCUELA DE  TURISMO</a:t>
            </a:r>
            <a:r>
              <a:rPr kumimoji="0" lang="es-ES" sz="1000" b="1" i="0" u="none" strike="noStrike" cap="none" normalizeH="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MENCIÓN </a:t>
            </a:r>
            <a:r>
              <a:rPr kumimoji="0" lang="es-ES" sz="1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HOTELERIA</a:t>
            </a:r>
            <a:endParaRPr kumimoji="0" lang="es-VE"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pPr>
            <a:r>
              <a:rPr kumimoji="0" lang="es-ES" sz="1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EXTENSI</a:t>
            </a:r>
            <a:r>
              <a:rPr kumimoji="0" lang="es-ES" sz="1000" b="1" i="0" u="none" strike="noStrike" cap="none" normalizeH="0" baseline="0" dirty="0" smtClean="0">
                <a:ln>
                  <a:noFill/>
                </a:ln>
                <a:solidFill>
                  <a:schemeClr val="tx1"/>
                </a:solidFill>
                <a:effectLst/>
                <a:latin typeface="Calibri" panose="020F0502020204030204"/>
                <a:ea typeface="Calibri" panose="020F0502020204030204" pitchFamily="34" charset="0"/>
                <a:cs typeface="Times New Roman" panose="02020603050405020304" pitchFamily="18" charset="0"/>
              </a:rPr>
              <a:t>Ó</a:t>
            </a:r>
            <a:r>
              <a:rPr kumimoji="0" lang="es-ES" sz="1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 M</a:t>
            </a:r>
            <a:r>
              <a:rPr kumimoji="0" lang="es-ES" sz="1000" b="1" i="0" u="none" strike="noStrike" cap="none" normalizeH="0" baseline="0" dirty="0" smtClean="0">
                <a:ln>
                  <a:noFill/>
                </a:ln>
                <a:solidFill>
                  <a:schemeClr val="tx1"/>
                </a:solidFill>
                <a:effectLst/>
                <a:latin typeface="Calibri" panose="020F0502020204030204"/>
                <a:ea typeface="Calibri" panose="020F0502020204030204" pitchFamily="34" charset="0"/>
                <a:cs typeface="Times New Roman" panose="02020603050405020304" pitchFamily="18" charset="0"/>
              </a:rPr>
              <a:t>É</a:t>
            </a:r>
            <a:r>
              <a:rPr kumimoji="0" lang="es-ES" sz="1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RIDA</a:t>
            </a:r>
            <a:endParaRPr kumimoji="0" lang="es-VE"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pPr>
            <a:endParaRPr kumimoji="0" lang="es-VE"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pic>
        <p:nvPicPr>
          <p:cNvPr id="12289" name="Imagen 1" descr="LOG"/>
          <p:cNvPicPr>
            <a:picLocks noChangeAspect="1" noChangeArrowheads="1"/>
          </p:cNvPicPr>
          <p:nvPr/>
        </p:nvPicPr>
        <p:blipFill>
          <a:blip r:embed="rId2"/>
          <a:srcRect/>
          <a:stretch>
            <a:fillRect/>
          </a:stretch>
        </p:blipFill>
        <p:spPr bwMode="auto">
          <a:xfrm>
            <a:off x="2143116" y="2500298"/>
            <a:ext cx="2178050" cy="2220913"/>
          </a:xfrm>
          <a:prstGeom prst="rect">
            <a:avLst/>
          </a:prstGeom>
          <a:solidFill>
            <a:srgbClr val="0000FF">
              <a:alpha val="54901"/>
            </a:srgbClr>
          </a:solidFill>
        </p:spPr>
      </p:pic>
      <p:sp>
        <p:nvSpPr>
          <p:cNvPr id="12291" name="Rectangle 3"/>
          <p:cNvSpPr>
            <a:spLocks noChangeArrowheads="1"/>
          </p:cNvSpPr>
          <p:nvPr/>
        </p:nvSpPr>
        <p:spPr bwMode="auto">
          <a:xfrm>
            <a:off x="142852" y="4857752"/>
            <a:ext cx="6572296" cy="46166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s-E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INFORME DE PASANTIAS</a:t>
            </a:r>
            <a:endParaRPr kumimoji="0" lang="es-VE" sz="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pPr>
            <a:r>
              <a:rPr kumimoji="0" lang="es-E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HOTEL OVIEDO C.A</a:t>
            </a:r>
            <a:endParaRPr kumimoji="0" lang="es-VE" sz="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7" name="Rectangle 3"/>
          <p:cNvSpPr>
            <a:spLocks noChangeArrowheads="1"/>
          </p:cNvSpPr>
          <p:nvPr/>
        </p:nvSpPr>
        <p:spPr bwMode="auto">
          <a:xfrm>
            <a:off x="4714884" y="6929454"/>
            <a:ext cx="1828065" cy="646331"/>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s-E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r>
            <a:br>
              <a:rPr kumimoji="0" lang="es-E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kumimoji="0" lang="es-ES" sz="1200" b="1"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Br.</a:t>
            </a:r>
            <a:r>
              <a:rPr kumimoji="0" lang="es-ES" sz="1200" b="1" i="0" u="none" strike="noStrike" cap="none" normalizeH="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Pedrito de los Palotes</a:t>
            </a:r>
            <a:endParaRPr kumimoji="0" lang="es-VE" sz="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pPr>
            <a:r>
              <a:rPr kumimoji="0" lang="es-E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C.I N</a:t>
            </a:r>
            <a:r>
              <a:rPr kumimoji="0" lang="es-ES" sz="1200" b="1" i="0" u="none" strike="noStrike" cap="none" normalizeH="0" baseline="0" dirty="0" smtClean="0">
                <a:ln>
                  <a:noFill/>
                </a:ln>
                <a:solidFill>
                  <a:schemeClr val="tx1"/>
                </a:solidFill>
                <a:effectLst/>
                <a:latin typeface="Calibri" panose="020F0502020204030204"/>
                <a:ea typeface="Calibri" panose="020F0502020204030204" pitchFamily="34" charset="0"/>
                <a:cs typeface="Times New Roman" panose="02020603050405020304" pitchFamily="18" charset="0"/>
              </a:rPr>
              <a:t>º</a:t>
            </a:r>
            <a:r>
              <a:rPr kumimoji="0" lang="es-E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30.00.00</a:t>
            </a:r>
            <a:endParaRPr kumimoji="0" lang="es-VE" sz="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8" name="Rectangle 3"/>
          <p:cNvSpPr>
            <a:spLocks noChangeArrowheads="1"/>
          </p:cNvSpPr>
          <p:nvPr/>
        </p:nvSpPr>
        <p:spPr bwMode="auto">
          <a:xfrm>
            <a:off x="2571744" y="8429652"/>
            <a:ext cx="1823834" cy="276999"/>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es-E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t>
            </a:r>
            <a:r>
              <a:rPr kumimoji="0" lang="es-ES" sz="1200" b="1" i="0" u="none" strike="noStrike" cap="none" normalizeH="0" baseline="0" dirty="0" smtClean="0">
                <a:ln>
                  <a:noFill/>
                </a:ln>
                <a:solidFill>
                  <a:schemeClr val="tx1"/>
                </a:solidFill>
                <a:effectLst/>
                <a:latin typeface="Calibri" panose="020F0502020204030204"/>
                <a:ea typeface="Calibri" panose="020F0502020204030204" pitchFamily="34" charset="0"/>
                <a:cs typeface="Times New Roman" panose="02020603050405020304" pitchFamily="18" charset="0"/>
              </a:rPr>
              <a:t>é</a:t>
            </a:r>
            <a:r>
              <a:rPr kumimoji="0" lang="es-E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rida, Febrero de 2022</a:t>
            </a:r>
            <a:endParaRPr kumimoji="0" lang="es-E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2292" name="AutoShape 4"/>
          <p:cNvSpPr>
            <a:spLocks noChangeArrowheads="1"/>
          </p:cNvSpPr>
          <p:nvPr/>
        </p:nvSpPr>
        <p:spPr bwMode="auto">
          <a:xfrm>
            <a:off x="4714884" y="1643042"/>
            <a:ext cx="1495425" cy="928694"/>
          </a:xfrm>
          <a:prstGeom prst="roundRect">
            <a:avLst>
              <a:gd name="adj" fmla="val 16667"/>
            </a:avLst>
          </a:prstGeom>
          <a:solidFill>
            <a:srgbClr val="FFFFFF"/>
          </a:solidFill>
          <a:ln w="31750">
            <a:solidFill>
              <a:srgbClr val="C0504D"/>
            </a:solidFill>
            <a:round/>
          </a:ln>
          <a:effectLst/>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ts val="1000"/>
              </a:spcAft>
              <a:buClrTx/>
              <a:buSzTx/>
              <a:buFontTx/>
              <a:buNone/>
            </a:pPr>
            <a:r>
              <a:rPr kumimoji="0" lang="es-ES" sz="11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LETRA 12</a:t>
            </a:r>
            <a:r>
              <a:rPr kumimoji="0" lang="es-ES" sz="1100" b="1" i="0" u="none" strike="noStrike" cap="none" normalizeH="0" dirty="0" smtClean="0">
                <a:ln>
                  <a:noFill/>
                </a:ln>
                <a:solidFill>
                  <a:schemeClr val="tx1"/>
                </a:solidFill>
                <a:effectLst/>
                <a:latin typeface="Calibri" panose="020F0502020204030204" pitchFamily="34" charset="0"/>
                <a:cs typeface="Arial" panose="020B0604020202020204" pitchFamily="34" charset="0"/>
              </a:rPr>
              <a:t> </a:t>
            </a:r>
            <a:r>
              <a:rPr kumimoji="0" lang="es-ES" sz="11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MAYÚSCULA</a:t>
            </a:r>
          </a:p>
          <a:p>
            <a:pPr marL="0" marR="0" lvl="0" indent="0" algn="ctr" defTabSz="914400" rtl="0" eaLnBrk="1" fontAlgn="base" latinLnBrk="0" hangingPunct="1">
              <a:lnSpc>
                <a:spcPct val="100000"/>
              </a:lnSpc>
              <a:spcBef>
                <a:spcPct val="0"/>
              </a:spcBef>
              <a:spcAft>
                <a:spcPts val="1000"/>
              </a:spcAft>
              <a:buClrTx/>
              <a:buSzTx/>
              <a:buFontTx/>
              <a:buNone/>
            </a:pPr>
            <a:r>
              <a:rPr kumimoji="0" lang="es-ES" sz="11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MARGEN SUPERIOR CENTRADO</a:t>
            </a:r>
          </a:p>
          <a:p>
            <a:pPr marL="0" marR="0" lvl="0" indent="0" algn="ctr" defTabSz="914400" rtl="0" eaLnBrk="1" fontAlgn="base" latinLnBrk="0" hangingPunct="1">
              <a:lnSpc>
                <a:spcPct val="100000"/>
              </a:lnSpc>
              <a:spcBef>
                <a:spcPct val="0"/>
              </a:spcBef>
              <a:spcAft>
                <a:spcPts val="1000"/>
              </a:spcAft>
              <a:buClrTx/>
              <a:buSzTx/>
              <a:buFontTx/>
              <a:buNone/>
            </a:pPr>
            <a:r>
              <a:rPr kumimoji="0" lang="es-ES" sz="11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3cm</a:t>
            </a:r>
            <a:endParaRPr kumimoji="0" lang="es-VE"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12293" name="AutoShape 5"/>
          <p:cNvCxnSpPr>
            <a:cxnSpLocks noChangeShapeType="1"/>
          </p:cNvCxnSpPr>
          <p:nvPr/>
        </p:nvCxnSpPr>
        <p:spPr bwMode="auto">
          <a:xfrm flipH="1" flipV="1">
            <a:off x="4286256" y="1500166"/>
            <a:ext cx="457200" cy="381000"/>
          </a:xfrm>
          <a:prstGeom prst="straightConnector1">
            <a:avLst/>
          </a:prstGeom>
          <a:noFill/>
          <a:ln w="9525">
            <a:solidFill>
              <a:srgbClr val="000000"/>
            </a:solidFill>
            <a:round/>
            <a:tailEnd type="triangle" w="med" len="med"/>
          </a:ln>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8" y="1285852"/>
            <a:ext cx="6172200" cy="1438267"/>
          </a:xfrm>
        </p:spPr>
        <p:txBody>
          <a:bodyPr>
            <a:noAutofit/>
          </a:bodyPr>
          <a:lstStyle/>
          <a:p>
            <a:pPr algn="just">
              <a:buNone/>
            </a:pPr>
            <a:r>
              <a:rPr lang="es-ES_tradnl" sz="2400" dirty="0" smtClean="0"/>
              <a:t>En la introducción se indica </a:t>
            </a:r>
            <a:r>
              <a:rPr lang="es-ES_tradnl" sz="2400" dirty="0"/>
              <a:t>de qué </a:t>
            </a:r>
            <a:r>
              <a:rPr lang="es-ES_tradnl" sz="2400" dirty="0" smtClean="0"/>
              <a:t>consisten las pasantías; </a:t>
            </a:r>
            <a:r>
              <a:rPr lang="es-ES_tradnl" sz="2400" dirty="0"/>
              <a:t>para qué las </a:t>
            </a:r>
            <a:r>
              <a:rPr lang="es-ES_tradnl" sz="2400" dirty="0" smtClean="0"/>
              <a:t>efectúa, y lo que habrá a lo largo del informe.</a:t>
            </a:r>
            <a:endParaRPr lang="es-VE" sz="2400" dirty="0"/>
          </a:p>
          <a:p>
            <a:pPr algn="just"/>
            <a:endParaRPr lang="es-VE" sz="2400" dirty="0"/>
          </a:p>
        </p:txBody>
      </p:sp>
      <p:sp>
        <p:nvSpPr>
          <p:cNvPr id="33793" name="AutoShape 1"/>
          <p:cNvSpPr>
            <a:spLocks noChangeArrowheads="1"/>
          </p:cNvSpPr>
          <p:nvPr/>
        </p:nvSpPr>
        <p:spPr bwMode="auto">
          <a:xfrm>
            <a:off x="5286388" y="0"/>
            <a:ext cx="1304925" cy="1281083"/>
          </a:xfrm>
          <a:prstGeom prst="roundRect">
            <a:avLst>
              <a:gd name="adj" fmla="val 16667"/>
            </a:avLst>
          </a:prstGeom>
          <a:solidFill>
            <a:srgbClr val="FF9933"/>
          </a:solidFill>
          <a:ln w="9525">
            <a:solidFill>
              <a:srgbClr val="000000"/>
            </a:solidFill>
            <a:round/>
          </a:ln>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ts val="1000"/>
              </a:spcAft>
              <a:buClrTx/>
              <a:buSzTx/>
              <a:buFontTx/>
              <a:buNone/>
            </a:pPr>
            <a:r>
              <a:rPr kumimoji="0" lang="es-ES"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LETRA 14 MAYÚSCULA</a:t>
            </a:r>
          </a:p>
          <a:p>
            <a:pPr marL="0" marR="0" lvl="0" indent="0" algn="ctr" defTabSz="914400" rtl="0" eaLnBrk="1" fontAlgn="base" latinLnBrk="0" hangingPunct="1">
              <a:lnSpc>
                <a:spcPct val="100000"/>
              </a:lnSpc>
              <a:spcBef>
                <a:spcPct val="0"/>
              </a:spcBef>
              <a:spcAft>
                <a:spcPts val="1000"/>
              </a:spcAft>
              <a:buClrTx/>
              <a:buSzTx/>
              <a:buFontTx/>
              <a:buNone/>
            </a:pPr>
            <a:r>
              <a:rPr kumimoji="0" lang="es-ES"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MARGEN SUPERIOR 5cm</a:t>
            </a:r>
            <a:endParaRPr kumimoji="0" lang="es-VE"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5" name="4 Rectángulo"/>
          <p:cNvSpPr/>
          <p:nvPr/>
        </p:nvSpPr>
        <p:spPr>
          <a:xfrm>
            <a:off x="2500306" y="785786"/>
            <a:ext cx="1874937" cy="400110"/>
          </a:xfrm>
          <a:prstGeom prst="rect">
            <a:avLst/>
          </a:prstGeom>
        </p:spPr>
        <p:txBody>
          <a:bodyPr wrap="none">
            <a:spAutoFit/>
          </a:bodyPr>
          <a:lstStyle/>
          <a:p>
            <a:r>
              <a:rPr lang="es-ES_tradnl" sz="2000" b="1" dirty="0" smtClean="0"/>
              <a:t>INTRODUCCIÓN</a:t>
            </a:r>
            <a:endParaRPr lang="es-VE" sz="2000" dirty="0"/>
          </a:p>
        </p:txBody>
      </p:sp>
      <p:sp>
        <p:nvSpPr>
          <p:cNvPr id="6" name="1 Título"/>
          <p:cNvSpPr>
            <a:spLocks noGrp="1"/>
          </p:cNvSpPr>
          <p:nvPr>
            <p:ph type="title"/>
          </p:nvPr>
        </p:nvSpPr>
        <p:spPr>
          <a:xfrm>
            <a:off x="285728" y="2786050"/>
            <a:ext cx="6172200" cy="428628"/>
          </a:xfrm>
        </p:spPr>
        <p:txBody>
          <a:bodyPr>
            <a:normAutofit/>
          </a:bodyPr>
          <a:lstStyle/>
          <a:p>
            <a:r>
              <a:rPr lang="es-ES_tradnl" sz="2000" b="1" dirty="0"/>
              <a:t>OBJETIVOS DE LA </a:t>
            </a:r>
            <a:r>
              <a:rPr lang="es-ES_tradnl" sz="2000" b="1" dirty="0" smtClean="0"/>
              <a:t>PASANTÍA</a:t>
            </a:r>
            <a:endParaRPr lang="es-VE" sz="2000" dirty="0"/>
          </a:p>
        </p:txBody>
      </p:sp>
      <p:sp>
        <p:nvSpPr>
          <p:cNvPr id="7" name="2 Marcador de contenido"/>
          <p:cNvSpPr txBox="1"/>
          <p:nvPr/>
        </p:nvSpPr>
        <p:spPr>
          <a:xfrm>
            <a:off x="285728" y="3500430"/>
            <a:ext cx="6172200" cy="3000396"/>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s-VE" sz="2000" b="0" i="0" u="none" strike="noStrike" kern="1200" cap="none" spc="0" normalizeH="0" baseline="0" noProof="0" dirty="0" smtClean="0">
                <a:ln>
                  <a:noFill/>
                </a:ln>
                <a:solidFill>
                  <a:schemeClr val="tx1"/>
                </a:solidFill>
                <a:effectLst/>
                <a:uLnTx/>
                <a:uFillTx/>
                <a:latin typeface="+mn-lt"/>
                <a:ea typeface="+mn-ea"/>
                <a:cs typeface="+mn-cs"/>
              </a:rPr>
              <a:t>La idea es responder a la pregunta ¿Cuál es razón por que estoy haciendo pasantías? </a:t>
            </a:r>
          </a:p>
          <a:p>
            <a:pPr marL="342900" marR="0" lvl="0" indent="-342900" algn="just"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s-ES_tradnl" sz="2000" b="1" i="0" u="none" strike="noStrike" kern="1200" cap="none" spc="0" normalizeH="0" baseline="0" noProof="0" dirty="0" smtClean="0">
                <a:ln>
                  <a:noFill/>
                </a:ln>
                <a:solidFill>
                  <a:schemeClr val="tx1"/>
                </a:solidFill>
                <a:effectLst/>
                <a:uLnTx/>
                <a:uFillTx/>
                <a:latin typeface="+mn-lt"/>
                <a:ea typeface="+mn-ea"/>
                <a:cs typeface="+mn-cs"/>
              </a:rPr>
              <a:t>El objetivo </a:t>
            </a:r>
            <a:r>
              <a:rPr kumimoji="0" lang="es-ES_tradnl" sz="2000" b="0" i="0" u="none" strike="noStrike" kern="1200" cap="none" spc="0" normalizeH="0" baseline="0" noProof="0" dirty="0" smtClean="0">
                <a:ln>
                  <a:noFill/>
                </a:ln>
                <a:solidFill>
                  <a:schemeClr val="tx1"/>
                </a:solidFill>
                <a:effectLst/>
                <a:uLnTx/>
                <a:uFillTx/>
                <a:latin typeface="+mn-lt"/>
                <a:ea typeface="+mn-ea"/>
                <a:cs typeface="+mn-cs"/>
              </a:rPr>
              <a:t>que te planteaste al llegar a la empresa. </a:t>
            </a:r>
            <a:r>
              <a:rPr kumimoji="0" lang="es-ES_tradnl" sz="2000" b="1" i="0" u="none" strike="noStrike" kern="1200" cap="none" spc="0" normalizeH="0" baseline="0" noProof="0" dirty="0" smtClean="0">
                <a:ln>
                  <a:noFill/>
                </a:ln>
                <a:solidFill>
                  <a:schemeClr val="tx1"/>
                </a:solidFill>
                <a:effectLst/>
                <a:uLnTx/>
                <a:uFillTx/>
                <a:latin typeface="+mn-lt"/>
                <a:ea typeface="+mn-ea"/>
                <a:cs typeface="+mn-cs"/>
              </a:rPr>
              <a:t>Ejemplo:</a:t>
            </a:r>
            <a:r>
              <a:rPr kumimoji="0" lang="es-ES_tradnl" sz="2000" b="0" i="0" u="none" strike="noStrike" kern="1200" cap="none" spc="0" normalizeH="0" baseline="0" noProof="0" dirty="0" smtClean="0">
                <a:ln>
                  <a:noFill/>
                </a:ln>
                <a:solidFill>
                  <a:schemeClr val="tx1"/>
                </a:solidFill>
                <a:effectLst/>
                <a:uLnTx/>
                <a:uFillTx/>
                <a:latin typeface="+mn-lt"/>
                <a:ea typeface="+mn-ea"/>
                <a:cs typeface="+mn-cs"/>
              </a:rPr>
              <a:t> Analizar los procedimientos administrativos que se llevan a cabo en la empresa Droguería </a:t>
            </a:r>
            <a:r>
              <a:rPr kumimoji="0" lang="es-ES_tradnl" sz="2000" b="0" i="0" u="none" strike="noStrike" kern="1200" cap="none" spc="0" normalizeH="0" baseline="0" noProof="0" dirty="0" err="1" smtClean="0">
                <a:ln>
                  <a:noFill/>
                </a:ln>
                <a:solidFill>
                  <a:schemeClr val="tx1"/>
                </a:solidFill>
                <a:effectLst/>
                <a:uLnTx/>
                <a:uFillTx/>
                <a:latin typeface="+mn-lt"/>
                <a:ea typeface="+mn-ea"/>
                <a:cs typeface="+mn-cs"/>
              </a:rPr>
              <a:t>Zenca</a:t>
            </a:r>
            <a:r>
              <a:rPr kumimoji="0" lang="es-ES_tradnl" sz="2000" b="0" i="0" u="none" strike="noStrike" kern="1200" cap="none" spc="0" normalizeH="0" baseline="0" noProof="0" dirty="0" smtClean="0">
                <a:ln>
                  <a:noFill/>
                </a:ln>
                <a:solidFill>
                  <a:schemeClr val="tx1"/>
                </a:solidFill>
                <a:effectLst/>
                <a:uLnTx/>
                <a:uFillTx/>
                <a:latin typeface="+mn-lt"/>
                <a:ea typeface="+mn-ea"/>
                <a:cs typeface="+mn-cs"/>
              </a:rPr>
              <a:t>, para así realizar Manual de Procedimientos para el departamento de Administración. Puede haber un solo Objetivo general u objetivo general y específico. OJO: lista de verbos.</a:t>
            </a:r>
            <a:endParaRPr kumimoji="0" lang="es-VE"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7 Rectángulo"/>
          <p:cNvSpPr/>
          <p:nvPr/>
        </p:nvSpPr>
        <p:spPr>
          <a:xfrm>
            <a:off x="1857364" y="6715140"/>
            <a:ext cx="3209853" cy="369332"/>
          </a:xfrm>
          <a:prstGeom prst="rect">
            <a:avLst/>
          </a:prstGeom>
        </p:spPr>
        <p:txBody>
          <a:bodyPr wrap="none">
            <a:spAutoFit/>
          </a:bodyPr>
          <a:lstStyle/>
          <a:p>
            <a:r>
              <a:rPr lang="es-ES_tradnl" b="1" dirty="0"/>
              <a:t>IMPORTANCIA – JUSTIFICACIÓN</a:t>
            </a:r>
            <a:endParaRPr lang="es-VE" dirty="0"/>
          </a:p>
        </p:txBody>
      </p:sp>
      <p:sp>
        <p:nvSpPr>
          <p:cNvPr id="33794" name="Rectangle 2"/>
          <p:cNvSpPr>
            <a:spLocks noChangeArrowheads="1"/>
          </p:cNvSpPr>
          <p:nvPr/>
        </p:nvSpPr>
        <p:spPr bwMode="auto">
          <a:xfrm>
            <a:off x="285728" y="7286644"/>
            <a:ext cx="6215106" cy="707886"/>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just" defTabSz="914400" rtl="0" eaLnBrk="1" fontAlgn="base" latinLnBrk="0" hangingPunct="1">
              <a:lnSpc>
                <a:spcPct val="100000"/>
              </a:lnSpc>
              <a:spcBef>
                <a:spcPct val="0"/>
              </a:spcBef>
              <a:spcAft>
                <a:spcPct val="0"/>
              </a:spcAft>
              <a:buClrTx/>
              <a:buSzTx/>
              <a:buFontTx/>
              <a:buNone/>
            </a:pPr>
            <a:r>
              <a:rPr kumimoji="0" lang="es-ES_tradnl"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El por que y para que la realización de Pasantías, y  a quien beneficiará este proceso. </a:t>
            </a:r>
            <a:endParaRPr kumimoji="0" lang="es-ES_tradnl"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66" y="1000100"/>
            <a:ext cx="6172200" cy="428628"/>
          </a:xfrm>
        </p:spPr>
        <p:txBody>
          <a:bodyPr>
            <a:normAutofit/>
          </a:bodyPr>
          <a:lstStyle/>
          <a:p>
            <a:r>
              <a:rPr lang="es-ES_tradnl" sz="2000" b="1" dirty="0" smtClean="0"/>
              <a:t>CAPITULO </a:t>
            </a:r>
            <a:r>
              <a:rPr lang="es-ES_tradnl" sz="2000" b="1" dirty="0"/>
              <a:t>I. </a:t>
            </a:r>
            <a:endParaRPr lang="es-VE" sz="2000" dirty="0"/>
          </a:p>
        </p:txBody>
      </p:sp>
      <p:sp>
        <p:nvSpPr>
          <p:cNvPr id="32770" name="Rectangle 2"/>
          <p:cNvSpPr>
            <a:spLocks noChangeArrowheads="1"/>
          </p:cNvSpPr>
          <p:nvPr/>
        </p:nvSpPr>
        <p:spPr bwMode="auto">
          <a:xfrm>
            <a:off x="0" y="1500166"/>
            <a:ext cx="6858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s-ES_tradnl"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DESARROLLO DE LA EMPRESA</a:t>
            </a:r>
            <a:endParaRPr kumimoji="0" lang="es-ES_tradnl"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32771" name="AutoShape 3"/>
          <p:cNvSpPr/>
          <p:nvPr/>
        </p:nvSpPr>
        <p:spPr bwMode="auto">
          <a:xfrm>
            <a:off x="4643446" y="928662"/>
            <a:ext cx="361950" cy="1038227"/>
          </a:xfrm>
          <a:prstGeom prst="rightBrace">
            <a:avLst>
              <a:gd name="adj1" fmla="val 17325"/>
              <a:gd name="adj2" fmla="val 50000"/>
            </a:avLst>
          </a:prstGeom>
          <a:noFill/>
          <a:ln w="9525">
            <a:solidFill>
              <a:srgbClr val="000000"/>
            </a:solidFill>
            <a:round/>
          </a:ln>
        </p:spPr>
        <p:txBody>
          <a:bodyPr vert="horz" wrap="square" lIns="91440" tIns="45720" rIns="91440" bIns="45720" numCol="1" anchor="t" anchorCtr="0" compatLnSpc="1"/>
          <a:lstStyle/>
          <a:p>
            <a:endParaRPr lang="es-VE"/>
          </a:p>
        </p:txBody>
      </p:sp>
      <p:sp>
        <p:nvSpPr>
          <p:cNvPr id="8" name="1 Título"/>
          <p:cNvSpPr>
            <a:spLocks noGrp="1"/>
          </p:cNvSpPr>
          <p:nvPr>
            <p:ph idx="1"/>
          </p:nvPr>
        </p:nvSpPr>
        <p:spPr>
          <a:xfrm>
            <a:off x="342900" y="2133601"/>
            <a:ext cx="6172200" cy="723887"/>
          </a:xfrm>
        </p:spPr>
        <p:txBody>
          <a:bodyPr>
            <a:normAutofit/>
          </a:bodyPr>
          <a:lstStyle/>
          <a:p>
            <a:pPr>
              <a:buNone/>
            </a:pPr>
            <a:r>
              <a:rPr lang="es-ES_tradnl" sz="2000" b="1" dirty="0" smtClean="0"/>
              <a:t>Información </a:t>
            </a:r>
            <a:r>
              <a:rPr lang="es-ES_tradnl" sz="2000" b="1" dirty="0"/>
              <a:t>General de la Empresa</a:t>
            </a:r>
            <a:r>
              <a:rPr lang="es-ES_tradnl" sz="2000" dirty="0"/>
              <a:t>: regularmente se exponen los aspectos siguientes:</a:t>
            </a:r>
            <a:r>
              <a:rPr lang="es-VE" sz="2000" dirty="0" smtClean="0"/>
              <a:t> </a:t>
            </a:r>
            <a:endParaRPr lang="es-VE" sz="2000" dirty="0"/>
          </a:p>
        </p:txBody>
      </p:sp>
      <p:sp>
        <p:nvSpPr>
          <p:cNvPr id="32772" name="AutoShape 4"/>
          <p:cNvSpPr>
            <a:spLocks noChangeArrowheads="1"/>
          </p:cNvSpPr>
          <p:nvPr/>
        </p:nvSpPr>
        <p:spPr bwMode="auto">
          <a:xfrm>
            <a:off x="5214950" y="500034"/>
            <a:ext cx="1304925" cy="1571636"/>
          </a:xfrm>
          <a:prstGeom prst="roundRect">
            <a:avLst>
              <a:gd name="adj" fmla="val 16667"/>
            </a:avLst>
          </a:prstGeom>
          <a:solidFill>
            <a:srgbClr val="FF9933"/>
          </a:solidFill>
          <a:ln w="9525">
            <a:solidFill>
              <a:srgbClr val="000000"/>
            </a:solidFill>
            <a:round/>
          </a:ln>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ts val="1000"/>
              </a:spcAft>
              <a:buClrTx/>
              <a:buSzTx/>
              <a:buFontTx/>
              <a:buNone/>
            </a:pPr>
            <a:r>
              <a:rPr kumimoji="0" lang="es-ES"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LETRA 14 MAYÚSCULA</a:t>
            </a:r>
          </a:p>
          <a:p>
            <a:pPr marL="0" marR="0" lvl="0" indent="0" algn="ctr" defTabSz="914400" rtl="0" eaLnBrk="1" fontAlgn="base" latinLnBrk="0" hangingPunct="1">
              <a:lnSpc>
                <a:spcPct val="100000"/>
              </a:lnSpc>
              <a:spcBef>
                <a:spcPct val="0"/>
              </a:spcBef>
              <a:spcAft>
                <a:spcPts val="1000"/>
              </a:spcAft>
              <a:buClrTx/>
              <a:buSzTx/>
              <a:buFontTx/>
              <a:buNone/>
            </a:pPr>
            <a:r>
              <a:rPr kumimoji="0" lang="es-ES"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MARGEN SUPERIOR 5cm</a:t>
            </a:r>
            <a:endParaRPr kumimoji="0" lang="es-VE"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1" name="1 Título"/>
          <p:cNvSpPr txBox="1"/>
          <p:nvPr/>
        </p:nvSpPr>
        <p:spPr>
          <a:xfrm>
            <a:off x="642918" y="3929058"/>
            <a:ext cx="5715040" cy="4572032"/>
          </a:xfrm>
          <a:prstGeom prst="rect">
            <a:avLst/>
          </a:prstGeom>
        </p:spPr>
        <p:txBody>
          <a:bodyPr vert="horz" lIns="91440" tIns="45720" rIns="91440" bIns="45720" rtlCol="0">
            <a:normAutofit fontScale="92500" lnSpcReduction="10000"/>
          </a:bodyPr>
          <a:lstStyle/>
          <a:p>
            <a:pPr marL="342900" marR="0" lvl="0" indent="-342900" algn="just"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lang="es-ES_tradnl" sz="2000" b="1" dirty="0" smtClean="0"/>
              <a:t>Reseña Historia de la Empresa</a:t>
            </a:r>
          </a:p>
          <a:p>
            <a:pPr algn="just"/>
            <a:endParaRPr lang="es-ES_tradnl" sz="2000" dirty="0" smtClean="0"/>
          </a:p>
          <a:p>
            <a:pPr algn="just"/>
            <a:r>
              <a:rPr lang="es-ES_tradnl" sz="2000" b="1" dirty="0" smtClean="0"/>
              <a:t>Objetivos</a:t>
            </a:r>
            <a:r>
              <a:rPr lang="es-ES_tradnl" sz="2000" b="1" dirty="0"/>
              <a:t>: </a:t>
            </a:r>
            <a:r>
              <a:rPr lang="es-ES_tradnl" sz="2000" dirty="0"/>
              <a:t>se presentan los propósitos que tiene la organización.</a:t>
            </a:r>
            <a:endParaRPr lang="es-VE" sz="2000" dirty="0"/>
          </a:p>
          <a:p>
            <a:pPr algn="just"/>
            <a:endParaRPr lang="es-ES_tradnl" sz="2000" dirty="0" smtClean="0"/>
          </a:p>
          <a:p>
            <a:pPr algn="just"/>
            <a:r>
              <a:rPr lang="es-ES_tradnl" sz="2000" b="1" dirty="0" smtClean="0"/>
              <a:t>Funciones</a:t>
            </a:r>
            <a:r>
              <a:rPr lang="es-ES_tradnl" sz="2000" b="1" dirty="0"/>
              <a:t>: </a:t>
            </a:r>
            <a:r>
              <a:rPr lang="es-ES_tradnl" sz="2000" dirty="0"/>
              <a:t>se exponen las diferentes acciones propias del área de desempeño de la empresa, para el logro de sus objetivos.</a:t>
            </a:r>
            <a:endParaRPr lang="es-VE" sz="2000" dirty="0"/>
          </a:p>
          <a:p>
            <a:pPr algn="just"/>
            <a:endParaRPr lang="es-ES_tradnl" sz="2000" dirty="0" smtClean="0"/>
          </a:p>
          <a:p>
            <a:pPr algn="just"/>
            <a:r>
              <a:rPr lang="es-ES_tradnl" sz="2000" b="1" dirty="0" smtClean="0"/>
              <a:t>Estructura </a:t>
            </a:r>
            <a:r>
              <a:rPr lang="es-ES_tradnl" sz="2000" b="1" dirty="0"/>
              <a:t>Organizativa: </a:t>
            </a:r>
            <a:r>
              <a:rPr lang="es-ES_tradnl" sz="2000" dirty="0"/>
              <a:t>se explica de manera clara, breve cada una de las dependencias que componen la organización. Se debe agregar organigrama funcional de la empresa.</a:t>
            </a:r>
            <a:endParaRPr lang="es-VE" sz="2000" dirty="0"/>
          </a:p>
          <a:p>
            <a:pPr algn="just"/>
            <a:endParaRPr lang="es-ES_tradnl" sz="2000" dirty="0" smtClean="0"/>
          </a:p>
          <a:p>
            <a:pPr algn="just"/>
            <a:r>
              <a:rPr lang="es-ES_tradnl" sz="2000" b="1" dirty="0" smtClean="0"/>
              <a:t>Misión</a:t>
            </a:r>
            <a:r>
              <a:rPr lang="es-ES_tradnl" sz="2000" dirty="0" smtClean="0"/>
              <a:t> </a:t>
            </a:r>
          </a:p>
          <a:p>
            <a:pPr algn="just"/>
            <a:endParaRPr lang="es-ES_tradnl" sz="2000" dirty="0"/>
          </a:p>
          <a:p>
            <a:pPr algn="just"/>
            <a:r>
              <a:rPr lang="es-ES_tradnl" sz="2000" b="1" dirty="0" smtClean="0"/>
              <a:t>Visión </a:t>
            </a:r>
            <a:r>
              <a:rPr lang="es-ES_tradnl" sz="2000" b="1" dirty="0"/>
              <a:t>de la empresa</a:t>
            </a:r>
            <a:r>
              <a:rPr lang="es-ES_tradnl" sz="2000" b="1" dirty="0" smtClean="0"/>
              <a:t> </a:t>
            </a:r>
            <a:r>
              <a:rPr kumimoji="0" lang="es-VE" sz="2000" b="1" i="0" u="none" strike="noStrike" kern="1200" cap="none" spc="0" normalizeH="0" baseline="0" noProof="0" dirty="0" smtClean="0">
                <a:ln>
                  <a:noFill/>
                </a:ln>
                <a:solidFill>
                  <a:schemeClr val="tx1"/>
                </a:solidFill>
                <a:effectLst/>
                <a:uLnTx/>
                <a:uFillTx/>
                <a:latin typeface="+mn-lt"/>
                <a:ea typeface="+mn-ea"/>
                <a:cs typeface="+mn-cs"/>
              </a:rPr>
              <a:t> </a:t>
            </a:r>
          </a:p>
        </p:txBody>
      </p:sp>
      <p:sp>
        <p:nvSpPr>
          <p:cNvPr id="32773" name="AutoShape 5"/>
          <p:cNvSpPr>
            <a:spLocks noChangeArrowheads="1"/>
          </p:cNvSpPr>
          <p:nvPr/>
        </p:nvSpPr>
        <p:spPr bwMode="auto">
          <a:xfrm>
            <a:off x="2214554" y="2928926"/>
            <a:ext cx="2857520" cy="928694"/>
          </a:xfrm>
          <a:prstGeom prst="roundRect">
            <a:avLst>
              <a:gd name="adj" fmla="val 16667"/>
            </a:avLst>
          </a:prstGeom>
          <a:solidFill>
            <a:srgbClr val="FF9933"/>
          </a:solidFill>
          <a:ln w="9525">
            <a:solidFill>
              <a:srgbClr val="000000"/>
            </a:solidFill>
            <a:round/>
          </a:ln>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ts val="1000"/>
              </a:spcAft>
              <a:buClrTx/>
              <a:buSzTx/>
              <a:buFontTx/>
              <a:buNone/>
            </a:pPr>
            <a:r>
              <a:rPr kumimoji="0" lang="es-ES" sz="11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Subtítulos:</a:t>
            </a:r>
          </a:p>
          <a:p>
            <a:pPr marL="0" marR="0" lvl="0" indent="0" algn="ctr" defTabSz="914400" rtl="0" eaLnBrk="1" fontAlgn="base" latinLnBrk="0" hangingPunct="1">
              <a:lnSpc>
                <a:spcPct val="100000"/>
              </a:lnSpc>
              <a:spcBef>
                <a:spcPct val="0"/>
              </a:spcBef>
              <a:spcAft>
                <a:spcPts val="1000"/>
              </a:spcAft>
              <a:buClrTx/>
              <a:buSzTx/>
              <a:buFontTx/>
              <a:buNone/>
            </a:pPr>
            <a:r>
              <a:rPr kumimoji="0" lang="es-ES" sz="11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LETRA 12 Minúscula</a:t>
            </a:r>
          </a:p>
          <a:p>
            <a:pPr marL="0" marR="0" lvl="0" indent="0" algn="ctr" defTabSz="914400" rtl="0" eaLnBrk="1" fontAlgn="base" latinLnBrk="0" hangingPunct="1">
              <a:lnSpc>
                <a:spcPct val="100000"/>
              </a:lnSpc>
              <a:spcBef>
                <a:spcPct val="0"/>
              </a:spcBef>
              <a:spcAft>
                <a:spcPts val="1000"/>
              </a:spcAft>
              <a:buClrTx/>
              <a:buSzTx/>
              <a:buFontTx/>
              <a:buNone/>
            </a:pPr>
            <a:r>
              <a:rPr kumimoji="0" lang="es-ES" sz="11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Alineado a la Izquierda</a:t>
            </a:r>
            <a:endParaRPr kumimoji="0" lang="es-VE"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42900" y="2133601"/>
            <a:ext cx="6172200" cy="795325"/>
          </a:xfrm>
        </p:spPr>
        <p:txBody>
          <a:bodyPr>
            <a:normAutofit fontScale="92500"/>
          </a:bodyPr>
          <a:lstStyle/>
          <a:p>
            <a:pPr>
              <a:buNone/>
            </a:pPr>
            <a:r>
              <a:rPr lang="es-ES_tradnl" sz="2000" b="1" dirty="0"/>
              <a:t>Actividades Realizadas en la Empresa durante la Pasantía</a:t>
            </a:r>
            <a:r>
              <a:rPr lang="es-ES_tradnl" sz="2000" dirty="0"/>
              <a:t>: en esta parte se expone la información referida a:</a:t>
            </a:r>
            <a:endParaRPr lang="es-VE" sz="2000" dirty="0"/>
          </a:p>
          <a:p>
            <a:endParaRPr lang="es-VE" sz="2000" dirty="0"/>
          </a:p>
        </p:txBody>
      </p:sp>
      <p:sp>
        <p:nvSpPr>
          <p:cNvPr id="6" name="1 Título"/>
          <p:cNvSpPr txBox="1"/>
          <p:nvPr/>
        </p:nvSpPr>
        <p:spPr>
          <a:xfrm>
            <a:off x="357166" y="1000100"/>
            <a:ext cx="6172200" cy="42862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s-ES_tradnl" sz="2000" b="1" i="0" u="none" strike="noStrike" kern="1200" cap="none" spc="0" normalizeH="0" baseline="0" noProof="0" dirty="0" smtClean="0">
                <a:ln>
                  <a:noFill/>
                </a:ln>
                <a:solidFill>
                  <a:schemeClr val="tx1"/>
                </a:solidFill>
                <a:effectLst/>
                <a:uLnTx/>
                <a:uFillTx/>
                <a:latin typeface="+mj-lt"/>
                <a:ea typeface="+mj-ea"/>
                <a:cs typeface="+mj-cs"/>
              </a:rPr>
              <a:t>CAPITULO II </a:t>
            </a:r>
            <a:endParaRPr kumimoji="0" lang="es-VE" sz="2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AutoShape 3"/>
          <p:cNvSpPr/>
          <p:nvPr/>
        </p:nvSpPr>
        <p:spPr bwMode="auto">
          <a:xfrm>
            <a:off x="4643446" y="928662"/>
            <a:ext cx="361950" cy="1038227"/>
          </a:xfrm>
          <a:prstGeom prst="rightBrace">
            <a:avLst>
              <a:gd name="adj1" fmla="val 17325"/>
              <a:gd name="adj2" fmla="val 50000"/>
            </a:avLst>
          </a:prstGeom>
          <a:noFill/>
          <a:ln w="9525">
            <a:solidFill>
              <a:srgbClr val="000000"/>
            </a:solidFill>
            <a:round/>
          </a:ln>
        </p:spPr>
        <p:txBody>
          <a:bodyPr vert="horz" wrap="square" lIns="91440" tIns="45720" rIns="91440" bIns="45720" numCol="1" anchor="t" anchorCtr="0" compatLnSpc="1"/>
          <a:lstStyle/>
          <a:p>
            <a:endParaRPr lang="es-VE"/>
          </a:p>
        </p:txBody>
      </p:sp>
      <p:sp>
        <p:nvSpPr>
          <p:cNvPr id="8" name="AutoShape 4"/>
          <p:cNvSpPr>
            <a:spLocks noChangeArrowheads="1"/>
          </p:cNvSpPr>
          <p:nvPr/>
        </p:nvSpPr>
        <p:spPr bwMode="auto">
          <a:xfrm>
            <a:off x="5214950" y="500034"/>
            <a:ext cx="1304925" cy="1571636"/>
          </a:xfrm>
          <a:prstGeom prst="roundRect">
            <a:avLst>
              <a:gd name="adj" fmla="val 16667"/>
            </a:avLst>
          </a:prstGeom>
          <a:solidFill>
            <a:srgbClr val="FF9933"/>
          </a:solidFill>
          <a:ln w="9525">
            <a:solidFill>
              <a:srgbClr val="000000"/>
            </a:solidFill>
            <a:round/>
          </a:ln>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ts val="1000"/>
              </a:spcAft>
              <a:buClrTx/>
              <a:buSzTx/>
              <a:buFontTx/>
              <a:buNone/>
            </a:pPr>
            <a:r>
              <a:rPr kumimoji="0" lang="es-ES"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LETRA 14 MAYÚSCULA</a:t>
            </a:r>
          </a:p>
          <a:p>
            <a:pPr marL="0" marR="0" lvl="0" indent="0" algn="ctr" defTabSz="914400" rtl="0" eaLnBrk="1" fontAlgn="base" latinLnBrk="0" hangingPunct="1">
              <a:lnSpc>
                <a:spcPct val="100000"/>
              </a:lnSpc>
              <a:spcBef>
                <a:spcPct val="0"/>
              </a:spcBef>
              <a:spcAft>
                <a:spcPts val="1000"/>
              </a:spcAft>
              <a:buClrTx/>
              <a:buSzTx/>
              <a:buFontTx/>
              <a:buNone/>
            </a:pPr>
            <a:r>
              <a:rPr kumimoji="0" lang="es-ES"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MARGEN SUPERIOR 5cm</a:t>
            </a:r>
            <a:endParaRPr kumimoji="0" lang="es-VE"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9" name="Rectangle 2"/>
          <p:cNvSpPr>
            <a:spLocks noChangeArrowheads="1"/>
          </p:cNvSpPr>
          <p:nvPr/>
        </p:nvSpPr>
        <p:spPr bwMode="auto">
          <a:xfrm>
            <a:off x="1571612" y="1643042"/>
            <a:ext cx="3143272" cy="338554"/>
          </a:xfrm>
          <a:prstGeom prst="rect">
            <a:avLst/>
          </a:prstGeom>
          <a:noFill/>
          <a:ln w="9525">
            <a:noFill/>
            <a:miter lim="800000"/>
          </a:ln>
          <a:effectLst/>
        </p:spPr>
        <p:txBody>
          <a:bodyPr vert="horz" wrap="square" lIns="91440" tIns="45720" rIns="91440" bIns="45720" numCol="1" anchor="ctr" anchorCtr="0" compatLnSpc="1">
            <a:spAutoFit/>
          </a:bodyPr>
          <a:lstStyle/>
          <a:p>
            <a:pPr algn="ctr"/>
            <a:r>
              <a:rPr lang="es-ES_tradnl" sz="1600" b="1" dirty="0">
                <a:latin typeface="Arial" panose="020B0604020202020204" pitchFamily="34" charset="0"/>
                <a:cs typeface="Arial" panose="020B0604020202020204" pitchFamily="34" charset="0"/>
              </a:rPr>
              <a:t>DESARROLLO DEL PASANTE</a:t>
            </a:r>
            <a:endParaRPr lang="es-VE" sz="1600" dirty="0">
              <a:latin typeface="Arial" panose="020B0604020202020204" pitchFamily="34" charset="0"/>
              <a:cs typeface="Arial" panose="020B0604020202020204" pitchFamily="34" charset="0"/>
            </a:endParaRPr>
          </a:p>
        </p:txBody>
      </p:sp>
      <p:sp>
        <p:nvSpPr>
          <p:cNvPr id="31745" name="Rectangle 1"/>
          <p:cNvSpPr>
            <a:spLocks noChangeArrowheads="1"/>
          </p:cNvSpPr>
          <p:nvPr/>
        </p:nvSpPr>
        <p:spPr bwMode="auto">
          <a:xfrm rot="10800000" flipV="1">
            <a:off x="357166" y="2865960"/>
            <a:ext cx="6143668" cy="4708981"/>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s-VE"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pPr>
            <a:r>
              <a:rPr kumimoji="0" lang="es-ES_tradnl"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Explicar de manera clara, precisa y concisa en qué consistió la pasantía.</a:t>
            </a:r>
          </a:p>
          <a:p>
            <a:pPr marL="0" marR="0" lvl="0" indent="0" algn="just" defTabSz="914400" rtl="0" eaLnBrk="0" fontAlgn="base" latinLnBrk="0" hangingPunct="0">
              <a:lnSpc>
                <a:spcPct val="100000"/>
              </a:lnSpc>
              <a:spcBef>
                <a:spcPct val="0"/>
              </a:spcBef>
              <a:spcAft>
                <a:spcPct val="0"/>
              </a:spcAft>
              <a:buClrTx/>
              <a:buSzTx/>
              <a:buFontTx/>
              <a:buChar char="•"/>
            </a:pPr>
            <a:endParaRPr kumimoji="0" lang="es-ES_tradnl"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pPr>
            <a:r>
              <a:rPr lang="es-ES_tradnl" sz="2000" dirty="0" smtClean="0">
                <a:latin typeface="Arial" panose="020B0604020202020204" pitchFamily="34" charset="0"/>
                <a:ea typeface="Times New Roman" panose="02020603050405020304" pitchFamily="18" charset="0"/>
                <a:cs typeface="Arial" panose="020B0604020202020204" pitchFamily="34" charset="0"/>
              </a:rPr>
              <a:t>La redacción debe ser en tercera persona </a:t>
            </a:r>
            <a:endParaRPr kumimoji="0" lang="es-ES_tradnl"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pPr>
            <a:endParaRPr kumimoji="0" lang="es-ES_tradnl"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pPr>
            <a:r>
              <a:rPr kumimoji="0" lang="es-ES_tradnl"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Presentar en forma detallada las actividades realizadas durante el período de pasantía, (perspectivas que se ve en la organización, soluciones, logros, programas , </a:t>
            </a:r>
            <a:r>
              <a:rPr kumimoji="0" lang="es-ES_tradnl" sz="2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etc</a:t>
            </a:r>
            <a:r>
              <a:rPr kumimoji="0" lang="es-ES_tradnl"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p>
          <a:p>
            <a:pPr marL="0" marR="0" lvl="0" indent="0" algn="just" defTabSz="914400" rtl="0" eaLnBrk="0" fontAlgn="base" latinLnBrk="0" hangingPunct="0">
              <a:lnSpc>
                <a:spcPct val="100000"/>
              </a:lnSpc>
              <a:spcBef>
                <a:spcPct val="0"/>
              </a:spcBef>
              <a:spcAft>
                <a:spcPct val="0"/>
              </a:spcAft>
              <a:buClrTx/>
              <a:buSzTx/>
              <a:buFontTx/>
              <a:buChar char="•"/>
            </a:pPr>
            <a:endParaRPr kumimoji="0" lang="es-ES_tradnl"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pPr>
            <a:r>
              <a:rPr kumimoji="0" lang="es-ES_tradnl"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Desarrollar los procesos y procedimientos para la realización de cada actividad.</a:t>
            </a:r>
          </a:p>
          <a:p>
            <a:pPr marL="0" marR="0" lvl="0" indent="0" algn="l" defTabSz="914400" rtl="0" eaLnBrk="0" fontAlgn="base" latinLnBrk="0" hangingPunct="0">
              <a:lnSpc>
                <a:spcPct val="100000"/>
              </a:lnSpc>
              <a:spcBef>
                <a:spcPct val="0"/>
              </a:spcBef>
              <a:spcAft>
                <a:spcPct val="0"/>
              </a:spcAft>
              <a:buClrTx/>
              <a:buSzTx/>
              <a:buFontTx/>
              <a:buChar char="•"/>
            </a:pPr>
            <a:endParaRPr kumimoji="0" lang="es-ES_tradnl"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s-VE"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66" y="1285852"/>
            <a:ext cx="6172200" cy="1785950"/>
          </a:xfrm>
        </p:spPr>
        <p:txBody>
          <a:bodyPr>
            <a:normAutofit/>
          </a:bodyPr>
          <a:lstStyle/>
          <a:p>
            <a:pPr marL="0" lvl="0" indent="0" algn="just" eaLnBrk="0" fontAlgn="base" hangingPunct="0">
              <a:spcBef>
                <a:spcPct val="0"/>
              </a:spcBef>
              <a:spcAft>
                <a:spcPct val="0"/>
              </a:spcAft>
              <a:buFontTx/>
              <a:buChar char="•"/>
            </a:pPr>
            <a:r>
              <a:rPr kumimoji="0" lang="es-ES_tradnl"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En el caso de ser actividades repetitivas puede realizar cuadro explicativo y luego desarrollar proceso de las distintas actividades.</a:t>
            </a:r>
          </a:p>
          <a:p>
            <a:endParaRPr lang="es-VE" sz="2400" dirty="0"/>
          </a:p>
        </p:txBody>
      </p:sp>
      <p:graphicFrame>
        <p:nvGraphicFramePr>
          <p:cNvPr id="5" name="4 Tabla"/>
          <p:cNvGraphicFramePr>
            <a:graphicFrameLocks noGrp="1"/>
          </p:cNvGraphicFramePr>
          <p:nvPr/>
        </p:nvGraphicFramePr>
        <p:xfrm>
          <a:off x="857232" y="3143240"/>
          <a:ext cx="4572000" cy="3131840"/>
        </p:xfrm>
        <a:graphic>
          <a:graphicData uri="http://schemas.openxmlformats.org/drawingml/2006/table">
            <a:tbl>
              <a:tblPr firstRow="1" bandRow="1">
                <a:tableStyleId>{5C22544A-7EE6-4342-B048-85BDC9FD1C3A}</a:tableStyleId>
              </a:tblPr>
              <a:tblGrid>
                <a:gridCol w="2286000"/>
                <a:gridCol w="2286000"/>
              </a:tblGrid>
              <a:tr h="370840">
                <a:tc>
                  <a:txBody>
                    <a:bodyPr/>
                    <a:lstStyle/>
                    <a:p>
                      <a:r>
                        <a:rPr lang="es-VE" dirty="0" smtClean="0"/>
                        <a:t>Fechas / Semana/</a:t>
                      </a:r>
                      <a:r>
                        <a:rPr lang="es-VE" baseline="0" dirty="0" smtClean="0"/>
                        <a:t> Días</a:t>
                      </a:r>
                      <a:endParaRPr lang="es-VE" dirty="0"/>
                    </a:p>
                  </a:txBody>
                  <a:tcPr/>
                </a:tc>
                <a:tc>
                  <a:txBody>
                    <a:bodyPr/>
                    <a:lstStyle/>
                    <a:p>
                      <a:endParaRPr lang="es-VE" dirty="0"/>
                    </a:p>
                  </a:txBody>
                  <a:tcPr/>
                </a:tc>
              </a:tr>
              <a:tr h="370840">
                <a:tc>
                  <a:txBody>
                    <a:bodyPr/>
                    <a:lstStyle/>
                    <a:p>
                      <a:r>
                        <a:rPr lang="es-VE" dirty="0" smtClean="0"/>
                        <a:t>20/09/21 </a:t>
                      </a:r>
                    </a:p>
                    <a:p>
                      <a:r>
                        <a:rPr lang="es-VE" dirty="0" smtClean="0"/>
                        <a:t>1era</a:t>
                      </a:r>
                      <a:r>
                        <a:rPr lang="es-VE" baseline="0" dirty="0" smtClean="0"/>
                        <a:t> Semana</a:t>
                      </a:r>
                      <a:endParaRPr lang="es-VE" dirty="0"/>
                    </a:p>
                  </a:txBody>
                  <a:tcPr/>
                </a:tc>
                <a:tc>
                  <a:txBody>
                    <a:bodyPr/>
                    <a:lstStyle/>
                    <a:p>
                      <a:pPr>
                        <a:buFont typeface="Arial" panose="020B0604020202020204" pitchFamily="34" charset="0"/>
                        <a:buChar char="•"/>
                      </a:pPr>
                      <a:r>
                        <a:rPr lang="es-VE" dirty="0" smtClean="0"/>
                        <a:t>Inspección del terrenos.</a:t>
                      </a:r>
                    </a:p>
                    <a:p>
                      <a:pPr>
                        <a:buFont typeface="Arial" panose="020B0604020202020204" pitchFamily="34" charset="0"/>
                        <a:buChar char="•"/>
                      </a:pPr>
                      <a:r>
                        <a:rPr lang="es-VE" dirty="0" smtClean="0"/>
                        <a:t>Bocetos</a:t>
                      </a:r>
                      <a:r>
                        <a:rPr lang="es-VE" baseline="0" dirty="0" smtClean="0"/>
                        <a:t>  de tarjetas para  Cliente.</a:t>
                      </a:r>
                    </a:p>
                    <a:p>
                      <a:pPr>
                        <a:buFont typeface="Arial" panose="020B0604020202020204" pitchFamily="34" charset="0"/>
                        <a:buChar char="•"/>
                      </a:pPr>
                      <a:endParaRPr lang="es-VE" dirty="0"/>
                    </a:p>
                  </a:txBody>
                  <a:tcPr/>
                </a:tc>
              </a:tr>
              <a:tr h="370840">
                <a:tc>
                  <a:txBody>
                    <a:bodyPr/>
                    <a:lstStyle/>
                    <a:p>
                      <a:r>
                        <a:rPr lang="es-VE" dirty="0" smtClean="0"/>
                        <a:t>14/10/21</a:t>
                      </a:r>
                      <a:r>
                        <a:rPr lang="es-VE" baseline="0" dirty="0" smtClean="0"/>
                        <a:t> y 29/10/21</a:t>
                      </a:r>
                    </a:p>
                    <a:p>
                      <a:r>
                        <a:rPr lang="es-VE" baseline="0" dirty="0" smtClean="0"/>
                        <a:t>Semana 2 y 4</a:t>
                      </a:r>
                      <a:endParaRPr lang="es-VE" dirty="0"/>
                    </a:p>
                  </a:txBody>
                  <a:tcPr/>
                </a:tc>
                <a:tc>
                  <a:txBody>
                    <a:bodyPr/>
                    <a:lstStyle/>
                    <a:p>
                      <a:r>
                        <a:rPr lang="es-VE" dirty="0" smtClean="0"/>
                        <a:t>*Elaboración de nomina</a:t>
                      </a:r>
                      <a:endParaRPr lang="es-VE" dirty="0"/>
                    </a:p>
                  </a:txBody>
                  <a:tcPr/>
                </a:tc>
              </a:tr>
              <a:tr h="388640">
                <a:tc>
                  <a:txBody>
                    <a:bodyPr/>
                    <a:lstStyle/>
                    <a:p>
                      <a:endParaRPr lang="es-VE" dirty="0"/>
                    </a:p>
                  </a:txBody>
                  <a:tcPr/>
                </a:tc>
                <a:tc>
                  <a:txBody>
                    <a:bodyPr/>
                    <a:lstStyle/>
                    <a:p>
                      <a:endParaRPr lang="es-VE" dirty="0"/>
                    </a:p>
                  </a:txBody>
                  <a:tcPr/>
                </a:tc>
              </a:tr>
            </a:tbl>
          </a:graphicData>
        </a:graphic>
      </p:graphicFrame>
      <p:sp>
        <p:nvSpPr>
          <p:cNvPr id="6" name="AutoShape 4"/>
          <p:cNvSpPr>
            <a:spLocks noChangeArrowheads="1"/>
          </p:cNvSpPr>
          <p:nvPr/>
        </p:nvSpPr>
        <p:spPr bwMode="auto">
          <a:xfrm>
            <a:off x="1500174" y="714348"/>
            <a:ext cx="4071966" cy="571504"/>
          </a:xfrm>
          <a:prstGeom prst="roundRect">
            <a:avLst>
              <a:gd name="adj" fmla="val 16667"/>
            </a:avLst>
          </a:prstGeom>
          <a:solidFill>
            <a:srgbClr val="FF9933"/>
          </a:solidFill>
          <a:ln w="9525">
            <a:solidFill>
              <a:srgbClr val="000000"/>
            </a:solidFill>
            <a:round/>
          </a:ln>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ts val="1000"/>
              </a:spcAft>
              <a:buClrTx/>
              <a:buSzTx/>
              <a:buFontTx/>
              <a:buNone/>
            </a:pPr>
            <a:r>
              <a:rPr kumimoji="0" lang="es-ES"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MARGEN SUPERIOR 3cm</a:t>
            </a:r>
            <a:endParaRPr kumimoji="0" lang="es-VE"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7" name="2 Marcador de contenido"/>
          <p:cNvSpPr txBox="1"/>
          <p:nvPr/>
        </p:nvSpPr>
        <p:spPr>
          <a:xfrm>
            <a:off x="357166" y="6572264"/>
            <a:ext cx="6172200" cy="178595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0"/>
              </a:spcBef>
              <a:spcAft>
                <a:spcPct val="0"/>
              </a:spcAft>
              <a:buClrTx/>
              <a:buSzTx/>
              <a:buFontTx/>
              <a:buChar char="•"/>
              <a:defRPr/>
            </a:pPr>
            <a:r>
              <a:rPr kumimoji="0" lang="es-ES_tradnl" sz="2400" b="0" i="0" u="none" strike="noStrike" kern="1200" cap="none" spc="0" normalizeH="0" baseline="0" noProof="0" dirty="0" smtClean="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rPr>
              <a:t>Inspección de terrenos (Ver Anexo 1)</a:t>
            </a:r>
          </a:p>
          <a:p>
            <a:pPr marL="0" marR="0" lvl="0" indent="0" algn="l" defTabSz="914400" rtl="0" eaLnBrk="0" fontAlgn="base" latinLnBrk="0" hangingPunct="0">
              <a:lnSpc>
                <a:spcPct val="100000"/>
              </a:lnSpc>
              <a:spcBef>
                <a:spcPct val="0"/>
              </a:spcBef>
              <a:spcAft>
                <a:spcPct val="0"/>
              </a:spcAft>
              <a:buClrTx/>
              <a:buSzTx/>
              <a:buFontTx/>
              <a:buChar char="•"/>
              <a:defRPr/>
            </a:pPr>
            <a:endParaRPr kumimoji="0" lang="es-ES_tradnl" sz="2400" b="0" i="0" u="none" strike="noStrike" kern="1200" cap="none" spc="0" normalizeH="0" baseline="0" noProof="0" dirty="0" smtClean="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defRPr/>
            </a:pPr>
            <a:r>
              <a:rPr lang="es-ES_tradnl" sz="2400" dirty="0" smtClean="0">
                <a:latin typeface="Arial" panose="020B0604020202020204" pitchFamily="34" charset="0"/>
                <a:ea typeface="Times New Roman" panose="02020603050405020304" pitchFamily="18" charset="0"/>
                <a:cs typeface="Arial" panose="020B0604020202020204" pitchFamily="34" charset="0"/>
              </a:rPr>
              <a:t>Bocetos de tarjetas para clientes </a:t>
            </a:r>
            <a:endParaRPr kumimoji="0" lang="es-ES_tradnl" sz="2400" b="0" i="0" u="none" strike="noStrike" kern="1200" cap="none" spc="0" normalizeH="0" baseline="0" noProof="0" dirty="0" smtClean="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endParaRPr kumimoji="0" lang="es-VE"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42900" y="1714481"/>
            <a:ext cx="6172200" cy="6357982"/>
          </a:xfrm>
        </p:spPr>
        <p:txBody>
          <a:bodyPr>
            <a:normAutofit fontScale="85000" lnSpcReduction="10000"/>
          </a:bodyPr>
          <a:lstStyle/>
          <a:p>
            <a:pPr lvl="0" algn="just">
              <a:lnSpc>
                <a:spcPct val="160000"/>
              </a:lnSpc>
            </a:pPr>
            <a:r>
              <a:rPr kumimoji="0" lang="es-ES_tradnl"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Las actividades deben estar explicadas por semanas, además debe detallar el departamento o departamentos en los cuales estuvo trabajando.</a:t>
            </a:r>
          </a:p>
          <a:p>
            <a:pPr lvl="0" algn="just">
              <a:lnSpc>
                <a:spcPct val="160000"/>
              </a:lnSpc>
            </a:pPr>
            <a:endParaRPr kumimoji="0" lang="es-ES_tradnl"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lvl="0" algn="just">
              <a:lnSpc>
                <a:spcPct val="160000"/>
              </a:lnSpc>
            </a:pPr>
            <a:r>
              <a:rPr lang="es-ES_tradnl" dirty="0" smtClean="0">
                <a:latin typeface="Arial" panose="020B0604020202020204" pitchFamily="34" charset="0"/>
                <a:cs typeface="Arial" panose="020B0604020202020204" pitchFamily="34" charset="0"/>
              </a:rPr>
              <a:t>Al culminar cada actividad colocar en paréntesis el número de Anexo. </a:t>
            </a:r>
          </a:p>
          <a:p>
            <a:pPr lvl="0" algn="just">
              <a:lnSpc>
                <a:spcPct val="160000"/>
              </a:lnSpc>
              <a:buNone/>
            </a:pPr>
            <a:r>
              <a:rPr lang="es-ES_tradnl" dirty="0" smtClean="0">
                <a:latin typeface="Arial" panose="020B0604020202020204" pitchFamily="34" charset="0"/>
                <a:cs typeface="Arial" panose="020B0604020202020204" pitchFamily="34" charset="0"/>
              </a:rPr>
              <a:t>Ejemplo (Ver Anexo 2)</a:t>
            </a:r>
            <a:endParaRPr kumimoji="0" lang="es-VE"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a:lnSpc>
                <a:spcPct val="160000"/>
              </a:lnSpc>
            </a:pPr>
            <a:endParaRPr lang="es-VE" dirty="0"/>
          </a:p>
        </p:txBody>
      </p:sp>
      <p:sp>
        <p:nvSpPr>
          <p:cNvPr id="4" name="AutoShape 4"/>
          <p:cNvSpPr>
            <a:spLocks noChangeArrowheads="1"/>
          </p:cNvSpPr>
          <p:nvPr/>
        </p:nvSpPr>
        <p:spPr bwMode="auto">
          <a:xfrm>
            <a:off x="1500174" y="714348"/>
            <a:ext cx="4071966" cy="571504"/>
          </a:xfrm>
          <a:prstGeom prst="roundRect">
            <a:avLst>
              <a:gd name="adj" fmla="val 16667"/>
            </a:avLst>
          </a:prstGeom>
          <a:solidFill>
            <a:srgbClr val="FF9933"/>
          </a:solidFill>
          <a:ln w="9525">
            <a:solidFill>
              <a:srgbClr val="000000"/>
            </a:solidFill>
            <a:round/>
          </a:ln>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ts val="1000"/>
              </a:spcAft>
              <a:buClrTx/>
              <a:buSzTx/>
              <a:buFontTx/>
              <a:buNone/>
            </a:pPr>
            <a:r>
              <a:rPr kumimoji="0" lang="es-ES"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MARGEN SUPERIOR 3cm</a:t>
            </a:r>
            <a:endParaRPr kumimoji="0" lang="es-VE"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57166" y="1928794"/>
            <a:ext cx="5929354" cy="3231654"/>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ctr" defTabSz="914400" rtl="0" eaLnBrk="1" fontAlgn="base" latinLnBrk="0" hangingPunct="1">
              <a:lnSpc>
                <a:spcPct val="150000"/>
              </a:lnSpc>
              <a:spcBef>
                <a:spcPct val="0"/>
              </a:spcBef>
              <a:spcAft>
                <a:spcPct val="0"/>
              </a:spcAft>
              <a:buClrTx/>
              <a:buSzTx/>
              <a:buFontTx/>
              <a:buNone/>
            </a:pPr>
            <a:r>
              <a:rPr kumimoji="0" lang="es-ES_tradnl" sz="2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DIFICULTADES EN EL PROCESO</a:t>
            </a:r>
          </a:p>
          <a:p>
            <a:pPr marL="0" marR="0" lvl="0" indent="0" algn="ctr" defTabSz="914400" rtl="0" eaLnBrk="1" fontAlgn="base" latinLnBrk="0" hangingPunct="1">
              <a:lnSpc>
                <a:spcPct val="150000"/>
              </a:lnSpc>
              <a:spcBef>
                <a:spcPct val="0"/>
              </a:spcBef>
              <a:spcAft>
                <a:spcPct val="0"/>
              </a:spcAft>
              <a:buClrTx/>
              <a:buSzTx/>
              <a:buFontTx/>
              <a:buNone/>
            </a:pPr>
            <a:endParaRPr lang="es-ES_tradnl" sz="2000" b="1" dirty="0">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1" fontAlgn="base" latinLnBrk="0" hangingPunct="1">
              <a:lnSpc>
                <a:spcPct val="150000"/>
              </a:lnSpc>
              <a:spcBef>
                <a:spcPct val="0"/>
              </a:spcBef>
              <a:spcAft>
                <a:spcPct val="0"/>
              </a:spcAft>
              <a:buClrTx/>
              <a:buSzTx/>
              <a:buFontTx/>
              <a:buNone/>
            </a:pPr>
            <a:r>
              <a:rPr lang="es-ES_tradnl" sz="2400" dirty="0" smtClean="0">
                <a:latin typeface="Arial" panose="020B0604020202020204" pitchFamily="34" charset="0"/>
                <a:ea typeface="Times New Roman" panose="02020603050405020304" pitchFamily="18" charset="0"/>
                <a:cs typeface="Arial" panose="020B0604020202020204" pitchFamily="34" charset="0"/>
              </a:rPr>
              <a:t>S</a:t>
            </a:r>
            <a:r>
              <a:rPr kumimoji="0" lang="es-ES_tradnl"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on aquellos inconvenientes o dificultades que se presentaron durante el periodo de pasantías. Se deben argumentar las dificultades presentadas.</a:t>
            </a:r>
            <a:endParaRPr kumimoji="0" lang="es-ES_tradnl"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8675" name="AutoShape 3"/>
          <p:cNvSpPr>
            <a:spLocks noChangeArrowheads="1"/>
          </p:cNvSpPr>
          <p:nvPr/>
        </p:nvSpPr>
        <p:spPr bwMode="auto">
          <a:xfrm>
            <a:off x="2500306" y="500034"/>
            <a:ext cx="1857388" cy="1143008"/>
          </a:xfrm>
          <a:prstGeom prst="roundRect">
            <a:avLst>
              <a:gd name="adj" fmla="val 16667"/>
            </a:avLst>
          </a:prstGeom>
          <a:solidFill>
            <a:srgbClr val="FF9933"/>
          </a:solidFill>
          <a:ln w="9525">
            <a:solidFill>
              <a:srgbClr val="000000"/>
            </a:solidFill>
            <a:round/>
          </a:ln>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ts val="1000"/>
              </a:spcAft>
              <a:buClrTx/>
              <a:buSzTx/>
              <a:buFontTx/>
              <a:buNone/>
            </a:pPr>
            <a:r>
              <a:rPr kumimoji="0" lang="es-ES" sz="14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LETRA 14 MAYÚSCULA</a:t>
            </a:r>
          </a:p>
          <a:p>
            <a:pPr marL="0" marR="0" lvl="0" indent="0" algn="ctr" defTabSz="914400" rtl="0" eaLnBrk="1" fontAlgn="base" latinLnBrk="0" hangingPunct="1">
              <a:lnSpc>
                <a:spcPct val="100000"/>
              </a:lnSpc>
              <a:spcBef>
                <a:spcPct val="0"/>
              </a:spcBef>
              <a:spcAft>
                <a:spcPts val="1000"/>
              </a:spcAft>
              <a:buClrTx/>
              <a:buSzTx/>
              <a:buFontTx/>
              <a:buNone/>
            </a:pPr>
            <a:r>
              <a:rPr kumimoji="0" lang="es-ES" sz="14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MARGEN SUPERIOR 5cm</a:t>
            </a:r>
            <a:endParaRPr kumimoji="0" lang="es-VE"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ctr">
              <a:buNone/>
            </a:pPr>
            <a:r>
              <a:rPr lang="es-ES_tradnl" b="1" dirty="0" smtClean="0"/>
              <a:t>CONCLUSIONES</a:t>
            </a:r>
            <a:endParaRPr lang="es-ES_tradnl" b="1" dirty="0"/>
          </a:p>
          <a:p>
            <a:pPr>
              <a:buNone/>
            </a:pPr>
            <a:r>
              <a:rPr lang="es-ES_tradnl" dirty="0"/>
              <a:t>C</a:t>
            </a:r>
            <a:r>
              <a:rPr lang="es-ES_tradnl" dirty="0" smtClean="0"/>
              <a:t>onsiste </a:t>
            </a:r>
            <a:r>
              <a:rPr lang="es-ES_tradnl" dirty="0"/>
              <a:t>en exponer las resoluciones o determinaciones a las que se llegaron, al finalizar la pasantía en el área referida a la mención de estudio. </a:t>
            </a:r>
            <a:endParaRPr lang="es-ES_tradnl" dirty="0" smtClean="0"/>
          </a:p>
          <a:p>
            <a:pPr>
              <a:buNone/>
            </a:pPr>
            <a:r>
              <a:rPr lang="es-ES_tradnl" dirty="0" smtClean="0"/>
              <a:t>Debe </a:t>
            </a:r>
            <a:r>
              <a:rPr lang="es-ES_tradnl" dirty="0"/>
              <a:t>mencionar aprendizajes, aportes y soluciones dadas por el pasante.</a:t>
            </a:r>
            <a:endParaRPr lang="es-VE" dirty="0"/>
          </a:p>
          <a:p>
            <a:endParaRPr lang="es-VE" dirty="0"/>
          </a:p>
        </p:txBody>
      </p:sp>
      <p:sp>
        <p:nvSpPr>
          <p:cNvPr id="4" name="AutoShape 3"/>
          <p:cNvSpPr>
            <a:spLocks noChangeArrowheads="1"/>
          </p:cNvSpPr>
          <p:nvPr/>
        </p:nvSpPr>
        <p:spPr bwMode="auto">
          <a:xfrm>
            <a:off x="2500306" y="500034"/>
            <a:ext cx="1857388" cy="1143008"/>
          </a:xfrm>
          <a:prstGeom prst="roundRect">
            <a:avLst>
              <a:gd name="adj" fmla="val 16667"/>
            </a:avLst>
          </a:prstGeom>
          <a:solidFill>
            <a:srgbClr val="FF9933"/>
          </a:solidFill>
          <a:ln w="9525">
            <a:solidFill>
              <a:srgbClr val="000000"/>
            </a:solidFill>
            <a:round/>
          </a:ln>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ts val="1000"/>
              </a:spcAft>
              <a:buClrTx/>
              <a:buSzTx/>
              <a:buFontTx/>
              <a:buNone/>
            </a:pPr>
            <a:r>
              <a:rPr kumimoji="0" lang="es-ES" sz="14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LETRA 14 MAYÚSCULA</a:t>
            </a:r>
          </a:p>
          <a:p>
            <a:pPr marL="0" marR="0" lvl="0" indent="0" algn="ctr" defTabSz="914400" rtl="0" eaLnBrk="1" fontAlgn="base" latinLnBrk="0" hangingPunct="1">
              <a:lnSpc>
                <a:spcPct val="100000"/>
              </a:lnSpc>
              <a:spcBef>
                <a:spcPct val="0"/>
              </a:spcBef>
              <a:spcAft>
                <a:spcPts val="1000"/>
              </a:spcAft>
              <a:buClrTx/>
              <a:buSzTx/>
              <a:buFontTx/>
              <a:buNone/>
            </a:pPr>
            <a:r>
              <a:rPr kumimoji="0" lang="es-ES" sz="14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MARGEN SUPERIOR 5cm</a:t>
            </a:r>
            <a:endParaRPr kumimoji="0" lang="es-VE"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ctr">
              <a:buNone/>
            </a:pPr>
            <a:r>
              <a:rPr lang="es-ES_tradnl" b="1" dirty="0" smtClean="0"/>
              <a:t>RECOMENDACIONES</a:t>
            </a:r>
            <a:r>
              <a:rPr lang="es-ES_tradnl" dirty="0" smtClean="0"/>
              <a:t> </a:t>
            </a:r>
          </a:p>
          <a:p>
            <a:pPr algn="just">
              <a:buNone/>
            </a:pPr>
            <a:r>
              <a:rPr lang="es-ES_tradnl" dirty="0"/>
              <a:t>S</a:t>
            </a:r>
            <a:r>
              <a:rPr lang="es-ES_tradnl" dirty="0" smtClean="0"/>
              <a:t>e </a:t>
            </a:r>
            <a:r>
              <a:rPr lang="es-ES_tradnl" dirty="0"/>
              <a:t>exponen los problemas significativos, sus consecuencias y se formulan las posibles soluciones, producto de la experiencia del estudiante al concluir la pasantía. Deben ser para la </a:t>
            </a:r>
            <a:r>
              <a:rPr lang="es-ES_tradnl" b="1" dirty="0"/>
              <a:t>empresa o institución </a:t>
            </a:r>
            <a:r>
              <a:rPr lang="es-ES_tradnl" dirty="0"/>
              <a:t>donde se </a:t>
            </a:r>
            <a:r>
              <a:rPr lang="es-ES_tradnl" dirty="0" smtClean="0"/>
              <a:t>realizó </a:t>
            </a:r>
            <a:r>
              <a:rPr lang="es-ES_tradnl" dirty="0"/>
              <a:t>las Pasantías y para el </a:t>
            </a:r>
            <a:r>
              <a:rPr lang="es-ES_tradnl" b="1" dirty="0"/>
              <a:t>Instituto</a:t>
            </a:r>
            <a:r>
              <a:rPr lang="es-ES_tradnl" dirty="0"/>
              <a:t>.</a:t>
            </a:r>
            <a:endParaRPr lang="es-VE" dirty="0"/>
          </a:p>
          <a:p>
            <a:endParaRPr lang="es-VE" dirty="0"/>
          </a:p>
        </p:txBody>
      </p:sp>
      <p:sp>
        <p:nvSpPr>
          <p:cNvPr id="4" name="AutoShape 3"/>
          <p:cNvSpPr>
            <a:spLocks noChangeArrowheads="1"/>
          </p:cNvSpPr>
          <p:nvPr/>
        </p:nvSpPr>
        <p:spPr bwMode="auto">
          <a:xfrm>
            <a:off x="2500306" y="500034"/>
            <a:ext cx="1857388" cy="1143008"/>
          </a:xfrm>
          <a:prstGeom prst="roundRect">
            <a:avLst>
              <a:gd name="adj" fmla="val 16667"/>
            </a:avLst>
          </a:prstGeom>
          <a:solidFill>
            <a:srgbClr val="FF9933"/>
          </a:solidFill>
          <a:ln w="9525">
            <a:solidFill>
              <a:srgbClr val="000000"/>
            </a:solidFill>
            <a:round/>
          </a:ln>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ts val="1000"/>
              </a:spcAft>
              <a:buClrTx/>
              <a:buSzTx/>
              <a:buFontTx/>
              <a:buNone/>
            </a:pPr>
            <a:r>
              <a:rPr kumimoji="0" lang="es-ES" sz="14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LETRA 14 MAYÚSCULA</a:t>
            </a:r>
          </a:p>
          <a:p>
            <a:pPr marL="0" marR="0" lvl="0" indent="0" algn="ctr" defTabSz="914400" rtl="0" eaLnBrk="1" fontAlgn="base" latinLnBrk="0" hangingPunct="1">
              <a:lnSpc>
                <a:spcPct val="100000"/>
              </a:lnSpc>
              <a:spcBef>
                <a:spcPct val="0"/>
              </a:spcBef>
              <a:spcAft>
                <a:spcPts val="1000"/>
              </a:spcAft>
              <a:buClrTx/>
              <a:buSzTx/>
              <a:buFontTx/>
              <a:buNone/>
            </a:pPr>
            <a:r>
              <a:rPr kumimoji="0" lang="es-ES" sz="14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MARGEN SUPERIOR 5cm</a:t>
            </a:r>
            <a:endParaRPr kumimoji="0" lang="es-VE"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42900" y="2133601"/>
            <a:ext cx="6157934" cy="6034617"/>
          </a:xfrm>
        </p:spPr>
        <p:txBody>
          <a:bodyPr/>
          <a:lstStyle/>
          <a:p>
            <a:pPr algn="ctr">
              <a:buNone/>
            </a:pPr>
            <a:r>
              <a:rPr lang="es-ES_tradnl" b="1" dirty="0" smtClean="0"/>
              <a:t>GLOSARIO</a:t>
            </a:r>
          </a:p>
          <a:p>
            <a:pPr algn="just">
              <a:buNone/>
            </a:pPr>
            <a:endParaRPr lang="es-ES_tradnl" dirty="0" smtClean="0"/>
          </a:p>
          <a:p>
            <a:pPr algn="just">
              <a:buNone/>
            </a:pPr>
            <a:r>
              <a:rPr lang="es-ES_tradnl" dirty="0" smtClean="0"/>
              <a:t>Son </a:t>
            </a:r>
            <a:r>
              <a:rPr lang="es-ES_tradnl" dirty="0"/>
              <a:t>términos técnicos utilizados </a:t>
            </a:r>
            <a:r>
              <a:rPr lang="es-ES_tradnl" dirty="0" smtClean="0"/>
              <a:t>en</a:t>
            </a:r>
          </a:p>
          <a:p>
            <a:pPr algn="just">
              <a:buNone/>
            </a:pPr>
            <a:r>
              <a:rPr lang="es-ES_tradnl" dirty="0" smtClean="0"/>
              <a:t>la </a:t>
            </a:r>
            <a:r>
              <a:rPr lang="es-ES_tradnl" dirty="0"/>
              <a:t>realización de este informe. </a:t>
            </a:r>
            <a:r>
              <a:rPr lang="es-ES_tradnl" dirty="0" smtClean="0"/>
              <a:t>Cada</a:t>
            </a:r>
          </a:p>
          <a:p>
            <a:pPr algn="just">
              <a:buNone/>
            </a:pPr>
            <a:r>
              <a:rPr lang="es-ES_tradnl" dirty="0" smtClean="0"/>
              <a:t>uno </a:t>
            </a:r>
            <a:r>
              <a:rPr lang="es-ES_tradnl" dirty="0"/>
              <a:t>debe contener la fuente </a:t>
            </a:r>
            <a:r>
              <a:rPr lang="es-ES_tradnl" dirty="0" smtClean="0"/>
              <a:t>de</a:t>
            </a:r>
          </a:p>
          <a:p>
            <a:pPr algn="just">
              <a:buNone/>
            </a:pPr>
            <a:r>
              <a:rPr lang="es-ES_tradnl" dirty="0" smtClean="0"/>
              <a:t>donde se tomo el término. Utilizar</a:t>
            </a:r>
          </a:p>
          <a:p>
            <a:pPr algn="just">
              <a:buNone/>
            </a:pPr>
            <a:r>
              <a:rPr lang="es-ES_tradnl" dirty="0" smtClean="0"/>
              <a:t>libros </a:t>
            </a:r>
            <a:r>
              <a:rPr lang="es-ES_tradnl" dirty="0"/>
              <a:t>del área, fuentes </a:t>
            </a:r>
            <a:r>
              <a:rPr lang="es-ES_tradnl" dirty="0" smtClean="0"/>
              <a:t>electrónicas,</a:t>
            </a:r>
          </a:p>
          <a:p>
            <a:pPr algn="just">
              <a:buNone/>
            </a:pPr>
            <a:r>
              <a:rPr lang="es-ES_tradnl" dirty="0" smtClean="0"/>
              <a:t>no </a:t>
            </a:r>
            <a:r>
              <a:rPr lang="es-ES_tradnl" dirty="0"/>
              <a:t>diccionarios básicos, </a:t>
            </a:r>
            <a:r>
              <a:rPr lang="es-ES_tradnl" dirty="0" smtClean="0"/>
              <a:t>diccionarios</a:t>
            </a:r>
          </a:p>
          <a:p>
            <a:pPr algn="just">
              <a:buNone/>
            </a:pPr>
            <a:r>
              <a:rPr lang="es-ES_tradnl" dirty="0" smtClean="0"/>
              <a:t>técnicos</a:t>
            </a:r>
            <a:r>
              <a:rPr lang="es-ES_tradnl" dirty="0"/>
              <a:t>. </a:t>
            </a:r>
            <a:endParaRPr lang="es-VE" dirty="0"/>
          </a:p>
          <a:p>
            <a:endParaRPr lang="es-VE" dirty="0"/>
          </a:p>
        </p:txBody>
      </p:sp>
      <p:sp>
        <p:nvSpPr>
          <p:cNvPr id="4" name="AutoShape 3"/>
          <p:cNvSpPr>
            <a:spLocks noChangeArrowheads="1"/>
          </p:cNvSpPr>
          <p:nvPr/>
        </p:nvSpPr>
        <p:spPr bwMode="auto">
          <a:xfrm>
            <a:off x="2500306" y="500034"/>
            <a:ext cx="1857388" cy="1143008"/>
          </a:xfrm>
          <a:prstGeom prst="roundRect">
            <a:avLst>
              <a:gd name="adj" fmla="val 16667"/>
            </a:avLst>
          </a:prstGeom>
          <a:solidFill>
            <a:srgbClr val="FF9933"/>
          </a:solidFill>
          <a:ln w="9525">
            <a:solidFill>
              <a:srgbClr val="000000"/>
            </a:solidFill>
            <a:round/>
          </a:ln>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ts val="1000"/>
              </a:spcAft>
              <a:buClrTx/>
              <a:buSzTx/>
              <a:buFontTx/>
              <a:buNone/>
            </a:pPr>
            <a:r>
              <a:rPr kumimoji="0" lang="es-ES" sz="14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LETRA 14 MAYÚSCULA</a:t>
            </a:r>
          </a:p>
          <a:p>
            <a:pPr marL="0" marR="0" lvl="0" indent="0" algn="ctr" defTabSz="914400" rtl="0" eaLnBrk="1" fontAlgn="base" latinLnBrk="0" hangingPunct="1">
              <a:lnSpc>
                <a:spcPct val="100000"/>
              </a:lnSpc>
              <a:spcBef>
                <a:spcPct val="0"/>
              </a:spcBef>
              <a:spcAft>
                <a:spcPts val="1000"/>
              </a:spcAft>
              <a:buClrTx/>
              <a:buSzTx/>
              <a:buFontTx/>
              <a:buNone/>
            </a:pPr>
            <a:r>
              <a:rPr kumimoji="0" lang="es-ES" sz="14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MARGEN SUPERIOR 5cm</a:t>
            </a:r>
            <a:endParaRPr kumimoji="0" lang="es-VE"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66" y="2786050"/>
            <a:ext cx="6172200" cy="2295523"/>
          </a:xfrm>
        </p:spPr>
        <p:txBody>
          <a:bodyPr/>
          <a:lstStyle/>
          <a:p>
            <a:pPr algn="just"/>
            <a:r>
              <a:rPr lang="es-ES_tradnl" b="1" dirty="0"/>
              <a:t>REFERENCIAS: </a:t>
            </a:r>
            <a:r>
              <a:rPr lang="es-ES_tradnl" dirty="0"/>
              <a:t>Libros, revistas, informes de pasantías, manuales. (Ver anexo D.)</a:t>
            </a:r>
            <a:endParaRPr lang="es-VE" dirty="0"/>
          </a:p>
          <a:p>
            <a:endParaRPr lang="es-VE" dirty="0"/>
          </a:p>
        </p:txBody>
      </p:sp>
      <p:sp>
        <p:nvSpPr>
          <p:cNvPr id="5" name="AutoShape 3"/>
          <p:cNvSpPr>
            <a:spLocks noChangeArrowheads="1"/>
          </p:cNvSpPr>
          <p:nvPr/>
        </p:nvSpPr>
        <p:spPr bwMode="auto">
          <a:xfrm>
            <a:off x="2500306" y="500034"/>
            <a:ext cx="1857388" cy="1143008"/>
          </a:xfrm>
          <a:prstGeom prst="roundRect">
            <a:avLst>
              <a:gd name="adj" fmla="val 16667"/>
            </a:avLst>
          </a:prstGeom>
          <a:solidFill>
            <a:srgbClr val="FF9933"/>
          </a:solidFill>
          <a:ln w="9525">
            <a:solidFill>
              <a:srgbClr val="000000"/>
            </a:solidFill>
            <a:round/>
          </a:ln>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ts val="1000"/>
              </a:spcAft>
              <a:buClrTx/>
              <a:buSzTx/>
              <a:buFontTx/>
              <a:buNone/>
            </a:pPr>
            <a:r>
              <a:rPr kumimoji="0" lang="es-ES" sz="14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LETRA 14 MAYÚSCULA</a:t>
            </a:r>
          </a:p>
          <a:p>
            <a:pPr marL="0" marR="0" lvl="0" indent="0" algn="ctr" defTabSz="914400" rtl="0" eaLnBrk="1" fontAlgn="base" latinLnBrk="0" hangingPunct="1">
              <a:lnSpc>
                <a:spcPct val="100000"/>
              </a:lnSpc>
              <a:spcBef>
                <a:spcPct val="0"/>
              </a:spcBef>
              <a:spcAft>
                <a:spcPts val="1000"/>
              </a:spcAft>
              <a:buClrTx/>
              <a:buSzTx/>
              <a:buFontTx/>
              <a:buNone/>
            </a:pPr>
            <a:r>
              <a:rPr kumimoji="0" lang="es-ES" sz="14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MARGEN SUPERIOR 5cm</a:t>
            </a:r>
            <a:endParaRPr kumimoji="0" lang="es-VE"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348296"/>
          </a:xfrm>
        </p:spPr>
        <p:txBody>
          <a:bodyPr>
            <a:noAutofit/>
          </a:bodyPr>
          <a:lstStyle/>
          <a:p>
            <a:r>
              <a:rPr lang="es-ES_tradnl" sz="1050" b="1" dirty="0"/>
              <a:t>REPÚBLICA BOLIVARIANA DE VENEZUELA</a:t>
            </a:r>
            <a:r>
              <a:rPr lang="es-VE" sz="1050" b="1" dirty="0"/>
              <a:t/>
            </a:r>
            <a:br>
              <a:rPr lang="es-VE" sz="1050" b="1" dirty="0"/>
            </a:br>
            <a:r>
              <a:rPr lang="es-VE" sz="1050" b="1" dirty="0"/>
              <a:t>MINISTERIO DEL PODER POPULAR PARA LA EDUCACIÓN UNIVERSITARIA</a:t>
            </a:r>
            <a:br>
              <a:rPr lang="es-VE" sz="1050" b="1" dirty="0"/>
            </a:br>
            <a:r>
              <a:rPr lang="es-ES_tradnl" sz="1050" b="1" dirty="0"/>
              <a:t>INSTITUTO UNIVERSITARIO DE TECNOLOGÍA</a:t>
            </a:r>
            <a:r>
              <a:rPr lang="es-VE" sz="1050" b="1" dirty="0"/>
              <a:t/>
            </a:r>
            <a:br>
              <a:rPr lang="es-VE" sz="1050" b="1" dirty="0"/>
            </a:br>
            <a:r>
              <a:rPr lang="es-ES_tradnl" sz="1050" b="1" dirty="0"/>
              <a:t>“ANTONIO JOSÉ DE SUCRE”</a:t>
            </a:r>
            <a:r>
              <a:rPr lang="es-VE" sz="1050" b="1" dirty="0"/>
              <a:t/>
            </a:r>
            <a:br>
              <a:rPr lang="es-VE" sz="1050" b="1" dirty="0"/>
            </a:br>
            <a:r>
              <a:rPr lang="es-ES_tradnl" sz="1050" b="1" dirty="0"/>
              <a:t>DEPARTAMENTO DE PASANTIAS</a:t>
            </a:r>
            <a:r>
              <a:rPr lang="es-VE" sz="1050" b="1" dirty="0"/>
              <a:t/>
            </a:r>
            <a:br>
              <a:rPr lang="es-VE" sz="1050" b="1" dirty="0"/>
            </a:br>
            <a:r>
              <a:rPr lang="es-ES_tradnl" sz="1050" b="1" dirty="0"/>
              <a:t>ESCUELA DE </a:t>
            </a:r>
            <a:r>
              <a:rPr lang="es-ES_tradnl" sz="1050" b="1" dirty="0">
                <a:solidFill>
                  <a:srgbClr val="FF0000"/>
                </a:solidFill>
              </a:rPr>
              <a:t>XXXXXXXXXXX</a:t>
            </a:r>
            <a:r>
              <a:rPr lang="es-VE" sz="1050" b="1" dirty="0"/>
              <a:t/>
            </a:r>
            <a:br>
              <a:rPr lang="es-VE" sz="1050" b="1" dirty="0"/>
            </a:br>
            <a:r>
              <a:rPr lang="es-ES_tradnl" sz="1050" b="1" dirty="0"/>
              <a:t>EXTENSIÓN MÉRIDA</a:t>
            </a:r>
            <a:r>
              <a:rPr lang="es-VE" sz="1050" b="1" dirty="0"/>
              <a:t/>
            </a:r>
            <a:br>
              <a:rPr lang="es-VE" sz="1050" b="1" dirty="0"/>
            </a:br>
            <a:endParaRPr lang="es-VE" sz="1050" dirty="0"/>
          </a:p>
        </p:txBody>
      </p:sp>
      <p:sp>
        <p:nvSpPr>
          <p:cNvPr id="39937" name="Rectangle 1"/>
          <p:cNvSpPr>
            <a:spLocks noChangeArrowheads="1"/>
          </p:cNvSpPr>
          <p:nvPr/>
        </p:nvSpPr>
        <p:spPr bwMode="auto">
          <a:xfrm>
            <a:off x="2285992" y="2571736"/>
            <a:ext cx="2169888" cy="461665"/>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s-ES_tradnl"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NOMBRE DE LA EMPRESA</a:t>
            </a:r>
          </a:p>
          <a:p>
            <a:pPr marL="0" marR="0" lvl="0" indent="0" algn="ctr" defTabSz="914400" rtl="0" eaLnBrk="1" fontAlgn="base" latinLnBrk="0" hangingPunct="1">
              <a:lnSpc>
                <a:spcPct val="100000"/>
              </a:lnSpc>
              <a:spcBef>
                <a:spcPct val="0"/>
              </a:spcBef>
              <a:spcAft>
                <a:spcPct val="0"/>
              </a:spcAft>
              <a:buClrTx/>
              <a:buSzTx/>
              <a:buFontTx/>
              <a:buNone/>
            </a:pPr>
            <a:r>
              <a:rPr lang="es-ES_tradnl" sz="1200" b="1" dirty="0" smtClean="0">
                <a:latin typeface="Arial" panose="020B0604020202020204" pitchFamily="34" charset="0"/>
                <a:cs typeface="Arial" panose="020B0604020202020204" pitchFamily="34" charset="0"/>
              </a:rPr>
              <a:t>(Hotel Oviedo C.A.)</a:t>
            </a:r>
            <a:endParaRPr kumimoji="0" lang="es-VE" sz="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5" name="Rectangle 1"/>
          <p:cNvSpPr>
            <a:spLocks noChangeArrowheads="1"/>
          </p:cNvSpPr>
          <p:nvPr/>
        </p:nvSpPr>
        <p:spPr bwMode="auto">
          <a:xfrm>
            <a:off x="2571744" y="4500562"/>
            <a:ext cx="1641795" cy="276999"/>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es-ES_tradnl"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(Logo de la empresa)</a:t>
            </a:r>
            <a:endParaRPr kumimoji="0" lang="es-ES_tradnl"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pic>
        <p:nvPicPr>
          <p:cNvPr id="6" name="0 Imagen"/>
          <p:cNvPicPr/>
          <p:nvPr/>
        </p:nvPicPr>
        <p:blipFill rotWithShape="1">
          <a:blip r:embed="rId2" cstate="print">
            <a:extLst>
              <a:ext uri="{28A0092B-C50C-407E-A947-70E740481C1C}">
                <a14:useLocalDpi xmlns="" xmlns:a14="http://schemas.microsoft.com/office/drawing/2010/main" val="0"/>
              </a:ext>
            </a:extLst>
          </a:blip>
          <a:srcRect l="6697" t="36181" r="13330" b="36182"/>
          <a:stretch>
            <a:fillRect/>
          </a:stretch>
        </p:blipFill>
        <p:spPr bwMode="auto">
          <a:xfrm>
            <a:off x="2428868" y="3000364"/>
            <a:ext cx="1954924" cy="1458573"/>
          </a:xfrm>
          <a:prstGeom prst="rect">
            <a:avLst/>
          </a:prstGeom>
          <a:ln>
            <a:noFill/>
          </a:ln>
        </p:spPr>
      </p:pic>
      <p:sp>
        <p:nvSpPr>
          <p:cNvPr id="39938" name="AutoShape 2"/>
          <p:cNvSpPr>
            <a:spLocks noChangeArrowheads="1"/>
          </p:cNvSpPr>
          <p:nvPr/>
        </p:nvSpPr>
        <p:spPr bwMode="auto">
          <a:xfrm>
            <a:off x="5072074" y="2285984"/>
            <a:ext cx="1495425" cy="1143000"/>
          </a:xfrm>
          <a:prstGeom prst="roundRect">
            <a:avLst>
              <a:gd name="adj" fmla="val 16667"/>
            </a:avLst>
          </a:prstGeom>
          <a:solidFill>
            <a:srgbClr val="FF9933"/>
          </a:solidFill>
          <a:ln w="31750">
            <a:solidFill>
              <a:srgbClr val="C0504D"/>
            </a:solidFill>
            <a:round/>
          </a:ln>
          <a:effectLst/>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ts val="1000"/>
              </a:spcAft>
              <a:buClrTx/>
              <a:buSzTx/>
              <a:buFontTx/>
              <a:buNone/>
            </a:pPr>
            <a:r>
              <a:rPr kumimoji="0" lang="es-ES" sz="1100" b="1" i="0" u="none" strike="noStrike" cap="none" normalizeH="0" baseline="0" dirty="0" smtClean="0">
                <a:ln>
                  <a:noFill/>
                </a:ln>
                <a:solidFill>
                  <a:srgbClr val="002060"/>
                </a:solidFill>
                <a:effectLst/>
                <a:latin typeface="Calibri" panose="020F0502020204030204" pitchFamily="34" charset="0"/>
                <a:cs typeface="Arial" panose="020B0604020202020204" pitchFamily="34" charset="0"/>
              </a:rPr>
              <a:t>DEBE AGREGAR EL LOGO DE LA EMPRESA Y EL NOMBRE COMPLETO</a:t>
            </a:r>
            <a:endParaRPr kumimoji="0" lang="es-VE" sz="1800" b="0" i="0" u="none" strike="noStrike" cap="none" normalizeH="0" baseline="0" dirty="0" smtClean="0">
              <a:ln>
                <a:noFill/>
              </a:ln>
              <a:solidFill>
                <a:srgbClr val="002060"/>
              </a:solidFill>
              <a:effectLst/>
              <a:latin typeface="Arial" panose="020B0604020202020204" pitchFamily="34" charset="0"/>
              <a:cs typeface="Arial" panose="020B0604020202020204" pitchFamily="34" charset="0"/>
            </a:endParaRPr>
          </a:p>
        </p:txBody>
      </p:sp>
      <p:cxnSp>
        <p:nvCxnSpPr>
          <p:cNvPr id="39939" name="AutoShape 3"/>
          <p:cNvCxnSpPr>
            <a:cxnSpLocks noChangeShapeType="1"/>
            <a:endCxn id="39937" idx="3"/>
          </p:cNvCxnSpPr>
          <p:nvPr/>
        </p:nvCxnSpPr>
        <p:spPr bwMode="auto">
          <a:xfrm rot="10800000" flipV="1">
            <a:off x="4455880" y="2714611"/>
            <a:ext cx="544756" cy="87957"/>
          </a:xfrm>
          <a:prstGeom prst="straightConnector1">
            <a:avLst/>
          </a:prstGeom>
          <a:noFill/>
          <a:ln w="9525">
            <a:solidFill>
              <a:srgbClr val="000000"/>
            </a:solidFill>
            <a:round/>
            <a:tailEnd type="triangle" w="med" len="med"/>
          </a:ln>
        </p:spPr>
      </p:cxnSp>
      <p:cxnSp>
        <p:nvCxnSpPr>
          <p:cNvPr id="10" name="AutoShape 3"/>
          <p:cNvCxnSpPr>
            <a:cxnSpLocks noChangeShapeType="1"/>
          </p:cNvCxnSpPr>
          <p:nvPr/>
        </p:nvCxnSpPr>
        <p:spPr bwMode="auto">
          <a:xfrm rot="10800000" flipV="1">
            <a:off x="4429132" y="3500430"/>
            <a:ext cx="901946" cy="571504"/>
          </a:xfrm>
          <a:prstGeom prst="straightConnector1">
            <a:avLst/>
          </a:prstGeom>
          <a:noFill/>
          <a:ln w="9525">
            <a:solidFill>
              <a:srgbClr val="000000"/>
            </a:solidFill>
            <a:round/>
            <a:tailEnd type="triangle" w="med" len="med"/>
          </a:ln>
        </p:spPr>
      </p:cxnSp>
      <p:sp>
        <p:nvSpPr>
          <p:cNvPr id="39944" name="Rectangle 8"/>
          <p:cNvSpPr>
            <a:spLocks noChangeArrowheads="1"/>
          </p:cNvSpPr>
          <p:nvPr/>
        </p:nvSpPr>
        <p:spPr bwMode="auto">
          <a:xfrm>
            <a:off x="1643050" y="7143768"/>
            <a:ext cx="5000636" cy="1292662"/>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s-ES_tradnl"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s-ES_tradnl"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ESPECIALIDAD: </a:t>
            </a:r>
            <a:r>
              <a:rPr kumimoji="0" lang="es-ES_tradnl" sz="1200" b="1"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Nombre de la Mención </a:t>
            </a:r>
            <a:endParaRPr kumimoji="0" lang="es-VE" sz="600" b="0"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s-ES_tradnl"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TUTOR ACADÉMICO: </a:t>
            </a:r>
            <a:r>
              <a:rPr kumimoji="0" lang="es-ES_tradnl" sz="1200" b="1"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Ing. Nombre y Apellido </a:t>
            </a:r>
            <a:endParaRPr kumimoji="0" lang="es-VE" sz="600" b="0"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s-ES_tradnl"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TUTOR EMPRESARIAL: </a:t>
            </a:r>
            <a:r>
              <a:rPr kumimoji="0" lang="es-ES_tradnl" sz="1200" b="1"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Ing. Nombre y Apellido</a:t>
            </a:r>
            <a:endParaRPr kumimoji="0" lang="es-VE" sz="600" b="0"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s-ES_tradnl"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JEFE DE DEPARTAMENTO: </a:t>
            </a:r>
            <a:r>
              <a:rPr lang="es-ES_tradnl" sz="1200" b="1"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Dra. Lila Arias</a:t>
            </a:r>
            <a:r>
              <a:rPr kumimoji="0" lang="es-ES" sz="1200" b="1"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 </a:t>
            </a:r>
            <a:endParaRPr kumimoji="0" lang="es-VE" sz="600" b="0" i="0" u="none" strike="noStrike" cap="none" normalizeH="0" baseline="0" dirty="0" smtClean="0">
              <a:ln>
                <a:noFill/>
              </a:ln>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s-VE"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42900" y="2133601"/>
            <a:ext cx="6172200" cy="4795853"/>
          </a:xfrm>
        </p:spPr>
        <p:txBody>
          <a:bodyPr/>
          <a:lstStyle/>
          <a:p>
            <a:pPr algn="ctr">
              <a:buNone/>
            </a:pPr>
            <a:r>
              <a:rPr lang="es-ES_tradnl" b="1" dirty="0" smtClean="0"/>
              <a:t>ANEXOS</a:t>
            </a:r>
          </a:p>
          <a:p>
            <a:pPr>
              <a:buNone/>
            </a:pPr>
            <a:endParaRPr lang="es-ES_tradnl" b="1" dirty="0"/>
          </a:p>
          <a:p>
            <a:pPr algn="just">
              <a:buNone/>
            </a:pPr>
            <a:r>
              <a:rPr lang="es-ES_tradnl" dirty="0" smtClean="0"/>
              <a:t>   Todo </a:t>
            </a:r>
            <a:r>
              <a:rPr lang="es-ES_tradnl" dirty="0"/>
              <a:t>tipo de documento o fotografía obtenido durante el proceso de pasantías. Cada anexo debe contener una portada donde se especifica la letra o número del anexo y el titulo del mismo. </a:t>
            </a:r>
            <a:endParaRPr lang="es-VE" dirty="0"/>
          </a:p>
          <a:p>
            <a:endParaRPr lang="es-VE"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42900" y="714349"/>
            <a:ext cx="6172200" cy="7453870"/>
          </a:xfrm>
        </p:spPr>
        <p:txBody>
          <a:bodyPr/>
          <a:lstStyle/>
          <a:p>
            <a:pPr>
              <a:buNone/>
            </a:pPr>
            <a:endParaRPr lang="es-VE" dirty="0" smtClean="0"/>
          </a:p>
          <a:p>
            <a:pPr>
              <a:buNone/>
            </a:pPr>
            <a:endParaRPr lang="es-VE" dirty="0"/>
          </a:p>
          <a:p>
            <a:pPr>
              <a:buNone/>
            </a:pPr>
            <a:endParaRPr lang="es-VE" dirty="0" smtClean="0"/>
          </a:p>
          <a:p>
            <a:pPr>
              <a:buNone/>
            </a:pPr>
            <a:endParaRPr lang="es-VE" dirty="0"/>
          </a:p>
          <a:p>
            <a:pPr algn="ctr">
              <a:buNone/>
            </a:pPr>
            <a:endParaRPr lang="es-VE" dirty="0" smtClean="0"/>
          </a:p>
          <a:p>
            <a:pPr algn="ctr">
              <a:buNone/>
            </a:pPr>
            <a:r>
              <a:rPr lang="es-VE" dirty="0" smtClean="0"/>
              <a:t>Anexo 1</a:t>
            </a:r>
          </a:p>
          <a:p>
            <a:pPr algn="ctr">
              <a:buNone/>
            </a:pPr>
            <a:r>
              <a:rPr lang="es-VE" dirty="0" smtClean="0"/>
              <a:t>Inspección de terrenos </a:t>
            </a:r>
            <a:endParaRPr lang="es-VE"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Arrevol Arquitectos: 5 factores a tener en cuenta para elegir la parcela  donde construir tu vivienda"/>
          <p:cNvPicPr>
            <a:picLocks noChangeAspect="1" noChangeArrowheads="1"/>
          </p:cNvPicPr>
          <p:nvPr/>
        </p:nvPicPr>
        <p:blipFill>
          <a:blip r:embed="rId2"/>
          <a:srcRect/>
          <a:stretch>
            <a:fillRect/>
          </a:stretch>
        </p:blipFill>
        <p:spPr bwMode="auto">
          <a:xfrm>
            <a:off x="1643050" y="714348"/>
            <a:ext cx="3500462" cy="2625527"/>
          </a:xfrm>
          <a:prstGeom prst="rect">
            <a:avLst/>
          </a:prstGeom>
          <a:noFill/>
        </p:spPr>
      </p:pic>
      <p:sp>
        <p:nvSpPr>
          <p:cNvPr id="5" name="4 Rectángulo"/>
          <p:cNvSpPr/>
          <p:nvPr/>
        </p:nvSpPr>
        <p:spPr>
          <a:xfrm>
            <a:off x="1071546" y="3428992"/>
            <a:ext cx="5233292" cy="369332"/>
          </a:xfrm>
          <a:prstGeom prst="rect">
            <a:avLst/>
          </a:prstGeom>
        </p:spPr>
        <p:txBody>
          <a:bodyPr wrap="none">
            <a:spAutoFit/>
          </a:bodyPr>
          <a:lstStyle/>
          <a:p>
            <a:pPr algn="ctr">
              <a:buNone/>
            </a:pPr>
            <a:r>
              <a:rPr lang="es-VE" b="1" dirty="0" smtClean="0"/>
              <a:t>Foto. 1</a:t>
            </a:r>
            <a:r>
              <a:rPr lang="es-VE" dirty="0" smtClean="0"/>
              <a:t>. Terreno de la pedregosa verificación de suelo </a:t>
            </a:r>
            <a:endParaRPr lang="es-VE" dirty="0"/>
          </a:p>
        </p:txBody>
      </p:sp>
      <p:pic>
        <p:nvPicPr>
          <p:cNvPr id="21508" name="Picture 4" descr="Vendo terreno en construcción en la picada entre rios en Entre Ríos -  Terrenos | 237953"/>
          <p:cNvPicPr>
            <a:picLocks noChangeAspect="1" noChangeArrowheads="1"/>
          </p:cNvPicPr>
          <p:nvPr/>
        </p:nvPicPr>
        <p:blipFill>
          <a:blip r:embed="rId3"/>
          <a:srcRect/>
          <a:stretch>
            <a:fillRect/>
          </a:stretch>
        </p:blipFill>
        <p:spPr bwMode="auto">
          <a:xfrm>
            <a:off x="1571612" y="4000496"/>
            <a:ext cx="3619525" cy="2714644"/>
          </a:xfrm>
          <a:prstGeom prst="rect">
            <a:avLst/>
          </a:prstGeom>
          <a:noFill/>
        </p:spPr>
      </p:pic>
      <p:sp>
        <p:nvSpPr>
          <p:cNvPr id="7" name="6 Rectángulo"/>
          <p:cNvSpPr/>
          <p:nvPr/>
        </p:nvSpPr>
        <p:spPr>
          <a:xfrm>
            <a:off x="1071546" y="6858016"/>
            <a:ext cx="4925323" cy="369332"/>
          </a:xfrm>
          <a:prstGeom prst="rect">
            <a:avLst/>
          </a:prstGeom>
        </p:spPr>
        <p:txBody>
          <a:bodyPr wrap="none">
            <a:spAutoFit/>
          </a:bodyPr>
          <a:lstStyle/>
          <a:p>
            <a:pPr algn="ctr">
              <a:buNone/>
            </a:pPr>
            <a:r>
              <a:rPr lang="es-VE" b="1" dirty="0" smtClean="0"/>
              <a:t>Foto 2.</a:t>
            </a:r>
            <a:r>
              <a:rPr lang="es-VE" dirty="0" smtClean="0"/>
              <a:t> Terreno El vallecito vaciado Urb. las casitas </a:t>
            </a:r>
            <a:endParaRPr lang="es-VE"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pic>
        <p:nvPicPr>
          <p:cNvPr id="43010" name="Picture 2" descr="Soñar con lluvia fuerte, ¡atención porque traería cosas nuevas! — Vibra"/>
          <p:cNvPicPr>
            <a:picLocks noChangeAspect="1" noChangeArrowheads="1"/>
          </p:cNvPicPr>
          <p:nvPr/>
        </p:nvPicPr>
        <p:blipFill>
          <a:blip r:embed="rId2"/>
          <a:srcRect/>
          <a:stretch>
            <a:fillRect/>
          </a:stretch>
        </p:blipFill>
        <p:spPr bwMode="auto">
          <a:xfrm>
            <a:off x="0" y="2571736"/>
            <a:ext cx="6858000" cy="4165758"/>
          </a:xfrm>
          <a:prstGeom prst="rect">
            <a:avLst/>
          </a:prstGeom>
          <a:noFill/>
        </p:spPr>
      </p:pic>
      <p:sp>
        <p:nvSpPr>
          <p:cNvPr id="5" name="4 Rectángulo"/>
          <p:cNvSpPr/>
          <p:nvPr/>
        </p:nvSpPr>
        <p:spPr>
          <a:xfrm>
            <a:off x="1071546" y="3000364"/>
            <a:ext cx="4714908" cy="2800767"/>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4400" b="1" spc="150" dirty="0" smtClean="0">
                <a:ln w="11430"/>
                <a:solidFill>
                  <a:srgbClr val="F8F8F8"/>
                </a:solidFill>
                <a:effectLst>
                  <a:outerShdw blurRad="25400" algn="tl" rotWithShape="0">
                    <a:srgbClr val="000000">
                      <a:alpha val="43000"/>
                    </a:srgbClr>
                  </a:outerShdw>
                </a:effectLst>
              </a:rPr>
              <a:t>Las excusas son para quienes no se esfuerzan lo suficiente</a:t>
            </a:r>
            <a:endParaRPr lang="es-ES" sz="4400" b="1" spc="150" dirty="0">
              <a:ln w="11430"/>
              <a:solidFill>
                <a:srgbClr val="F8F8F8"/>
              </a:solidFill>
              <a:effectLst>
                <a:outerShdw blurRad="25400" algn="tl" rotWithShape="0">
                  <a:srgbClr val="000000">
                    <a:alpha val="43000"/>
                  </a:srgbClr>
                </a:out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60 Frases de MOTIVACIÓN LABORAL - ¡Para empleados y líderes!"/>
          <p:cNvPicPr>
            <a:picLocks noChangeAspect="1" noChangeArrowheads="1"/>
          </p:cNvPicPr>
          <p:nvPr/>
        </p:nvPicPr>
        <p:blipFill>
          <a:blip r:embed="rId2"/>
          <a:srcRect/>
          <a:stretch>
            <a:fillRect/>
          </a:stretch>
        </p:blipFill>
        <p:spPr bwMode="auto">
          <a:xfrm>
            <a:off x="428604" y="928662"/>
            <a:ext cx="5984881" cy="4189417"/>
          </a:xfrm>
          <a:prstGeom prst="rect">
            <a:avLst/>
          </a:prstGeom>
          <a:noFill/>
        </p:spPr>
      </p:pic>
      <p:sp>
        <p:nvSpPr>
          <p:cNvPr id="5" name="4 Rectángulo"/>
          <p:cNvSpPr/>
          <p:nvPr/>
        </p:nvSpPr>
        <p:spPr>
          <a:xfrm>
            <a:off x="714356" y="5429256"/>
            <a:ext cx="5214974" cy="258532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Animo Chicos…. Ustedes son vencedores…</a:t>
            </a:r>
            <a:endParaRPr lang="es-E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66" y="1285852"/>
            <a:ext cx="6172200" cy="4724415"/>
          </a:xfrm>
        </p:spPr>
        <p:txBody>
          <a:bodyPr>
            <a:noAutofit/>
          </a:bodyPr>
          <a:lstStyle/>
          <a:p>
            <a:pPr algn="ctr"/>
            <a:r>
              <a:rPr lang="es-ES_tradnl" sz="6000" b="1" dirty="0">
                <a:solidFill>
                  <a:srgbClr val="0000FF"/>
                </a:solidFill>
              </a:rPr>
              <a:t>ANEXO </a:t>
            </a:r>
            <a:r>
              <a:rPr lang="es-ES_tradnl" sz="6000" b="1" dirty="0" smtClean="0">
                <a:solidFill>
                  <a:srgbClr val="0000FF"/>
                </a:solidFill>
              </a:rPr>
              <a:t>A-3</a:t>
            </a:r>
          </a:p>
          <a:p>
            <a:pPr algn="ctr">
              <a:buNone/>
            </a:pPr>
            <a:endParaRPr lang="es-VE" sz="6000" b="1" dirty="0">
              <a:solidFill>
                <a:srgbClr val="0000FF"/>
              </a:solidFill>
            </a:endParaRPr>
          </a:p>
          <a:p>
            <a:pPr algn="ctr">
              <a:buNone/>
            </a:pPr>
            <a:r>
              <a:rPr lang="es-ES_tradnl" sz="6000" b="1" dirty="0" smtClean="0">
                <a:solidFill>
                  <a:srgbClr val="0000FF"/>
                </a:solidFill>
                <a:effectLst>
                  <a:outerShdw blurRad="38100" dist="38100" dir="2700000" algn="tl">
                    <a:srgbClr val="000000">
                      <a:alpha val="43137"/>
                    </a:srgbClr>
                  </a:outerShdw>
                </a:effectLst>
              </a:rPr>
              <a:t>PÁGINAS PRELIMINARES  DEL  </a:t>
            </a:r>
            <a:r>
              <a:rPr lang="es-ES_tradnl" sz="6000" b="1" dirty="0">
                <a:solidFill>
                  <a:srgbClr val="0000FF"/>
                </a:solidFill>
                <a:effectLst>
                  <a:outerShdw blurRad="38100" dist="38100" dir="2700000" algn="tl">
                    <a:srgbClr val="000000">
                      <a:alpha val="43137"/>
                    </a:srgbClr>
                  </a:outerShdw>
                </a:effectLst>
              </a:rPr>
              <a:t>INFORME DE </a:t>
            </a:r>
            <a:r>
              <a:rPr lang="es-ES_tradnl" sz="6000" b="1" dirty="0" smtClean="0">
                <a:solidFill>
                  <a:srgbClr val="0000FF"/>
                </a:solidFill>
                <a:effectLst>
                  <a:outerShdw blurRad="38100" dist="38100" dir="2700000" algn="tl">
                    <a:srgbClr val="000000">
                      <a:alpha val="43137"/>
                    </a:srgbClr>
                  </a:outerShdw>
                </a:effectLst>
              </a:rPr>
              <a:t>PASANTÍAS</a:t>
            </a:r>
            <a:endParaRPr lang="es-VE" sz="6000" b="1" dirty="0">
              <a:solidFill>
                <a:srgbClr val="0000FF"/>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66" y="571472"/>
            <a:ext cx="6172200" cy="1133982"/>
          </a:xfrm>
        </p:spPr>
        <p:txBody>
          <a:bodyPr>
            <a:noAutofit/>
          </a:bodyPr>
          <a:lstStyle/>
          <a:p>
            <a:pPr algn="just"/>
            <a:r>
              <a:rPr lang="es-ES" sz="1200" dirty="0">
                <a:latin typeface="Arial" panose="020B0604020202020204" pitchFamily="34" charset="0"/>
                <a:cs typeface="Arial" panose="020B0604020202020204" pitchFamily="34" charset="0"/>
              </a:rPr>
              <a:t>Por medio de la presente hacemos constar que hemos leído El Informe de Pasantías presentado por la </a:t>
            </a:r>
            <a:r>
              <a:rPr lang="es-ES" sz="1200" dirty="0" err="1">
                <a:latin typeface="Arial" panose="020B0604020202020204" pitchFamily="34" charset="0"/>
                <a:cs typeface="Arial" panose="020B0604020202020204" pitchFamily="34" charset="0"/>
              </a:rPr>
              <a:t>Br.</a:t>
            </a:r>
            <a:r>
              <a:rPr lang="es-ES" sz="1200" dirty="0">
                <a:latin typeface="Arial" panose="020B0604020202020204" pitchFamily="34" charset="0"/>
                <a:cs typeface="Arial" panose="020B0604020202020204" pitchFamily="34" charset="0"/>
              </a:rPr>
              <a:t> </a:t>
            </a:r>
            <a:r>
              <a:rPr lang="es-ES" sz="1200" dirty="0" smtClean="0">
                <a:solidFill>
                  <a:srgbClr val="FF0000"/>
                </a:solidFill>
                <a:latin typeface="Arial" panose="020B0604020202020204" pitchFamily="34" charset="0"/>
                <a:cs typeface="Arial" panose="020B0604020202020204" pitchFamily="34" charset="0"/>
              </a:rPr>
              <a:t>Pedrito de los Palotes </a:t>
            </a:r>
            <a:r>
              <a:rPr lang="es-ES" sz="1200" dirty="0" smtClean="0">
                <a:latin typeface="Arial" panose="020B0604020202020204" pitchFamily="34" charset="0"/>
                <a:cs typeface="Arial" panose="020B0604020202020204" pitchFamily="34" charset="0"/>
              </a:rPr>
              <a:t>, </a:t>
            </a:r>
            <a:r>
              <a:rPr lang="es-ES" sz="1200" dirty="0">
                <a:latin typeface="Arial" panose="020B0604020202020204" pitchFamily="34" charset="0"/>
                <a:cs typeface="Arial" panose="020B0604020202020204" pitchFamily="34" charset="0"/>
              </a:rPr>
              <a:t>para optar al titulo de Técnico Superior Universitario en </a:t>
            </a:r>
            <a:r>
              <a:rPr lang="es-ES" sz="1200" dirty="0">
                <a:solidFill>
                  <a:srgbClr val="FF0000"/>
                </a:solidFill>
                <a:latin typeface="Arial" panose="020B0604020202020204" pitchFamily="34" charset="0"/>
                <a:cs typeface="Arial" panose="020B0604020202020204" pitchFamily="34" charset="0"/>
              </a:rPr>
              <a:t>Turismo mención Hotelería,</a:t>
            </a:r>
            <a:r>
              <a:rPr lang="es-ES" sz="1200" dirty="0">
                <a:latin typeface="Arial" panose="020B0604020202020204" pitchFamily="34" charset="0"/>
                <a:cs typeface="Arial" panose="020B0604020202020204" pitchFamily="34" charset="0"/>
              </a:rPr>
              <a:t> realizada en </a:t>
            </a:r>
            <a:r>
              <a:rPr lang="es-ES" sz="1200" dirty="0">
                <a:solidFill>
                  <a:srgbClr val="FF0000"/>
                </a:solidFill>
                <a:latin typeface="Arial" panose="020B0604020202020204" pitchFamily="34" charset="0"/>
                <a:cs typeface="Arial" panose="020B0604020202020204" pitchFamily="34" charset="0"/>
              </a:rPr>
              <a:t>Hotel Oviedo C.A Mérida - Venezuela</a:t>
            </a:r>
            <a:r>
              <a:rPr lang="es-ES" sz="1200" dirty="0">
                <a:latin typeface="Arial" panose="020B0604020202020204" pitchFamily="34" charset="0"/>
                <a:cs typeface="Arial" panose="020B0604020202020204" pitchFamily="34" charset="0"/>
              </a:rPr>
              <a:t>, y que aceptamos asesorar en calidad de tutores durante el desarrollo del Informe hasta su presentación y evaluación. </a:t>
            </a:r>
            <a:r>
              <a:rPr lang="es-VE" sz="1200" dirty="0">
                <a:latin typeface="Arial" panose="020B0604020202020204" pitchFamily="34" charset="0"/>
                <a:cs typeface="Arial" panose="020B0604020202020204" pitchFamily="34" charset="0"/>
              </a:rPr>
              <a:t/>
            </a:r>
            <a:br>
              <a:rPr lang="es-VE" sz="1200" dirty="0">
                <a:latin typeface="Arial" panose="020B0604020202020204" pitchFamily="34" charset="0"/>
                <a:cs typeface="Arial" panose="020B0604020202020204" pitchFamily="34" charset="0"/>
              </a:rPr>
            </a:br>
            <a:endParaRPr lang="es-VE" sz="1200"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357166" y="4000496"/>
            <a:ext cx="6172200" cy="1581143"/>
          </a:xfrm>
        </p:spPr>
        <p:txBody>
          <a:bodyPr>
            <a:normAutofit/>
          </a:bodyPr>
          <a:lstStyle/>
          <a:p>
            <a:endParaRPr lang="es-VE" sz="1200" dirty="0"/>
          </a:p>
          <a:p>
            <a:pPr>
              <a:buNone/>
            </a:pPr>
            <a:r>
              <a:rPr lang="es-ES" sz="1200" b="1" dirty="0" smtClean="0"/>
              <a:t>   ___________________________                                  ___________________________</a:t>
            </a:r>
            <a:endParaRPr lang="es-VE" sz="1200" dirty="0"/>
          </a:p>
          <a:p>
            <a:pPr>
              <a:buNone/>
            </a:pPr>
            <a:r>
              <a:rPr lang="es-ES" sz="1200" b="1" dirty="0" smtClean="0"/>
              <a:t>         </a:t>
            </a:r>
            <a:r>
              <a:rPr lang="es-ES" sz="1200" b="1" dirty="0">
                <a:solidFill>
                  <a:srgbClr val="FF0000"/>
                </a:solidFill>
              </a:rPr>
              <a:t>LCDA. MARBELLA MERCADO                        </a:t>
            </a:r>
            <a:r>
              <a:rPr lang="es-ES" sz="1200" b="1" dirty="0" smtClean="0">
                <a:solidFill>
                  <a:srgbClr val="FF0000"/>
                </a:solidFill>
              </a:rPr>
              <a:t>                   </a:t>
            </a:r>
            <a:r>
              <a:rPr lang="es-ES" sz="1200" b="1" dirty="0">
                <a:solidFill>
                  <a:srgbClr val="FF0000"/>
                </a:solidFill>
              </a:rPr>
              <a:t>T.S.U. JHONATAN CAÑADA </a:t>
            </a:r>
            <a:endParaRPr lang="es-VE" sz="1200" dirty="0">
              <a:solidFill>
                <a:srgbClr val="FF0000"/>
              </a:solidFill>
            </a:endParaRPr>
          </a:p>
          <a:p>
            <a:pPr>
              <a:buNone/>
            </a:pPr>
            <a:r>
              <a:rPr lang="es-ES" sz="1200" b="1" dirty="0">
                <a:solidFill>
                  <a:srgbClr val="FF0000"/>
                </a:solidFill>
              </a:rPr>
              <a:t> </a:t>
            </a:r>
            <a:r>
              <a:rPr lang="es-ES" sz="1200" b="1" dirty="0" smtClean="0">
                <a:solidFill>
                  <a:srgbClr val="FF0000"/>
                </a:solidFill>
              </a:rPr>
              <a:t>           C.I</a:t>
            </a:r>
            <a:r>
              <a:rPr lang="es-ES" sz="1200" b="1" dirty="0">
                <a:solidFill>
                  <a:srgbClr val="FF0000"/>
                </a:solidFill>
              </a:rPr>
              <a:t>: 	8037056	</a:t>
            </a:r>
            <a:r>
              <a:rPr lang="es-ES" sz="1200" b="1" dirty="0"/>
              <a:t>              </a:t>
            </a:r>
            <a:r>
              <a:rPr lang="es-ES" sz="1200" b="1" dirty="0" smtClean="0"/>
              <a:t>                                     C.I: </a:t>
            </a:r>
            <a:endParaRPr lang="es-VE" sz="1200" dirty="0"/>
          </a:p>
          <a:p>
            <a:pPr>
              <a:buNone/>
            </a:pPr>
            <a:r>
              <a:rPr lang="es-ES" sz="1200" b="1" dirty="0" smtClean="0"/>
              <a:t>             </a:t>
            </a:r>
            <a:r>
              <a:rPr lang="es-ES" sz="1200" b="1" dirty="0"/>
              <a:t>TUTOR ACADÉMICO                                           </a:t>
            </a:r>
            <a:r>
              <a:rPr lang="es-ES" sz="1200" b="1" dirty="0" smtClean="0"/>
              <a:t>                TUTOR </a:t>
            </a:r>
            <a:r>
              <a:rPr lang="es-ES" sz="1200" b="1" dirty="0"/>
              <a:t>EMPRESARIAL                                                       </a:t>
            </a:r>
            <a:endParaRPr lang="es-VE" sz="1200" dirty="0"/>
          </a:p>
          <a:p>
            <a:endParaRPr lang="es-VE" sz="1200" dirty="0"/>
          </a:p>
        </p:txBody>
      </p:sp>
      <p:sp>
        <p:nvSpPr>
          <p:cNvPr id="4" name="AutoShape 2"/>
          <p:cNvSpPr>
            <a:spLocks noChangeArrowheads="1"/>
          </p:cNvSpPr>
          <p:nvPr/>
        </p:nvSpPr>
        <p:spPr bwMode="auto">
          <a:xfrm>
            <a:off x="5143512" y="1643042"/>
            <a:ext cx="1495425" cy="1785950"/>
          </a:xfrm>
          <a:prstGeom prst="roundRect">
            <a:avLst>
              <a:gd name="adj" fmla="val 16667"/>
            </a:avLst>
          </a:prstGeom>
          <a:solidFill>
            <a:srgbClr val="FF9933"/>
          </a:solidFill>
          <a:ln w="31750">
            <a:solidFill>
              <a:srgbClr val="C0504D"/>
            </a:solidFill>
            <a:round/>
          </a:ln>
          <a:effectLst/>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ts val="1000"/>
              </a:spcAft>
              <a:buClrTx/>
              <a:buSzTx/>
              <a:buFontTx/>
              <a:buNone/>
            </a:pPr>
            <a:r>
              <a:rPr kumimoji="0" lang="es-ES" sz="1200" b="1" i="0" u="none" strike="noStrike" cap="none" normalizeH="0" baseline="0" dirty="0" smtClean="0">
                <a:ln>
                  <a:noFill/>
                </a:ln>
                <a:solidFill>
                  <a:srgbClr val="002060"/>
                </a:solidFill>
                <a:effectLst/>
                <a:latin typeface="Calibri" panose="020F0502020204030204" pitchFamily="34" charset="0"/>
                <a:cs typeface="Arial" panose="020B0604020202020204" pitchFamily="34" charset="0"/>
              </a:rPr>
              <a:t>LETRA 12 Times</a:t>
            </a:r>
            <a:r>
              <a:rPr kumimoji="0" lang="es-ES" sz="1200" b="1" i="0" u="none" strike="noStrike" cap="none" normalizeH="0" dirty="0" smtClean="0">
                <a:ln>
                  <a:noFill/>
                </a:ln>
                <a:solidFill>
                  <a:srgbClr val="002060"/>
                </a:solidFill>
                <a:effectLst/>
                <a:latin typeface="Calibri" panose="020F0502020204030204" pitchFamily="34" charset="0"/>
                <a:cs typeface="Arial" panose="020B0604020202020204" pitchFamily="34" charset="0"/>
              </a:rPr>
              <a:t> New </a:t>
            </a:r>
            <a:r>
              <a:rPr kumimoji="0" lang="es-ES" sz="1200" b="1" i="0" u="none" strike="noStrike" cap="none" normalizeH="0" dirty="0" err="1" smtClean="0">
                <a:ln>
                  <a:noFill/>
                </a:ln>
                <a:solidFill>
                  <a:srgbClr val="002060"/>
                </a:solidFill>
                <a:effectLst/>
                <a:latin typeface="Calibri" panose="020F0502020204030204" pitchFamily="34" charset="0"/>
                <a:cs typeface="Arial" panose="020B0604020202020204" pitchFamily="34" charset="0"/>
              </a:rPr>
              <a:t>Roman</a:t>
            </a:r>
            <a:r>
              <a:rPr kumimoji="0" lang="es-ES" sz="1200" b="1" i="0" u="none" strike="noStrike" cap="none" normalizeH="0" dirty="0" smtClean="0">
                <a:ln>
                  <a:noFill/>
                </a:ln>
                <a:solidFill>
                  <a:srgbClr val="002060"/>
                </a:solidFill>
                <a:effectLst/>
                <a:latin typeface="Calibri" panose="020F0502020204030204" pitchFamily="34" charset="0"/>
                <a:cs typeface="Arial" panose="020B0604020202020204" pitchFamily="34" charset="0"/>
              </a:rPr>
              <a:t> o </a:t>
            </a:r>
            <a:r>
              <a:rPr kumimoji="0" lang="es-ES" sz="1200" b="1" i="0" u="none" strike="noStrike" cap="none" normalizeH="0" dirty="0" err="1" smtClean="0">
                <a:ln>
                  <a:noFill/>
                </a:ln>
                <a:solidFill>
                  <a:srgbClr val="002060"/>
                </a:solidFill>
                <a:effectLst/>
                <a:latin typeface="Calibri" panose="020F0502020204030204" pitchFamily="34" charset="0"/>
                <a:cs typeface="Arial" panose="020B0604020202020204" pitchFamily="34" charset="0"/>
              </a:rPr>
              <a:t>Arial</a:t>
            </a:r>
            <a:endParaRPr kumimoji="0" lang="es-ES" sz="1200" b="1" i="0" u="none" strike="noStrike" cap="none" normalizeH="0" dirty="0" smtClean="0">
              <a:ln>
                <a:noFill/>
              </a:ln>
              <a:solidFill>
                <a:srgbClr val="002060"/>
              </a:solidFill>
              <a:effectLst/>
              <a:latin typeface="Calibri" panose="020F0502020204030204" pitchFamily="34" charset="0"/>
              <a:cs typeface="Arial" panose="020B0604020202020204" pitchFamily="34" charset="0"/>
            </a:endParaRPr>
          </a:p>
          <a:p>
            <a:pPr algn="ctr"/>
            <a:r>
              <a:rPr lang="es-ES" sz="1200" b="1" dirty="0"/>
              <a:t>MARGEN SUPERIOR CENTRADO</a:t>
            </a:r>
            <a:endParaRPr lang="es-VE" sz="1200" dirty="0"/>
          </a:p>
          <a:p>
            <a:pPr algn="ctr"/>
            <a:r>
              <a:rPr lang="es-ES" sz="1200" b="1" dirty="0"/>
              <a:t>3cm</a:t>
            </a:r>
            <a:endParaRPr lang="es-VE" sz="1200" dirty="0"/>
          </a:p>
          <a:p>
            <a:pPr marL="0" marR="0" lvl="0" indent="0" algn="ctr" defTabSz="914400" rtl="0" eaLnBrk="1" fontAlgn="base" latinLnBrk="0" hangingPunct="1">
              <a:lnSpc>
                <a:spcPct val="100000"/>
              </a:lnSpc>
              <a:spcBef>
                <a:spcPct val="0"/>
              </a:spcBef>
              <a:spcAft>
                <a:spcPts val="1000"/>
              </a:spcAft>
              <a:buClrTx/>
              <a:buSzTx/>
              <a:buFontTx/>
              <a:buNone/>
            </a:pPr>
            <a:r>
              <a:rPr kumimoji="0" lang="es-ES" sz="1200" b="1" i="0" u="none" strike="noStrike" cap="none" normalizeH="0" dirty="0" smtClean="0">
                <a:ln>
                  <a:noFill/>
                </a:ln>
                <a:solidFill>
                  <a:srgbClr val="002060"/>
                </a:solidFill>
                <a:effectLst/>
                <a:latin typeface="Calibri" panose="020F0502020204030204" pitchFamily="34" charset="0"/>
                <a:cs typeface="Arial" panose="020B0604020202020204" pitchFamily="34" charset="0"/>
              </a:rPr>
              <a:t> </a:t>
            </a:r>
            <a:endParaRPr kumimoji="0" lang="es-VE" sz="1200" b="0" i="0" u="none" strike="noStrike" cap="none" normalizeH="0" baseline="0" dirty="0" smtClean="0">
              <a:ln>
                <a:noFill/>
              </a:ln>
              <a:solidFill>
                <a:srgbClr val="002060"/>
              </a:solidFill>
              <a:effectLst/>
              <a:latin typeface="Arial" panose="020B0604020202020204" pitchFamily="34" charset="0"/>
              <a:cs typeface="Arial" panose="020B0604020202020204" pitchFamily="34" charset="0"/>
            </a:endParaRPr>
          </a:p>
        </p:txBody>
      </p:sp>
      <p:cxnSp>
        <p:nvCxnSpPr>
          <p:cNvPr id="6" name="5 Conector recto de flecha"/>
          <p:cNvCxnSpPr/>
          <p:nvPr/>
        </p:nvCxnSpPr>
        <p:spPr>
          <a:xfrm rot="16200000" flipV="1">
            <a:off x="4607727" y="1750199"/>
            <a:ext cx="642942"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AutoShape 2"/>
          <p:cNvSpPr>
            <a:spLocks noChangeArrowheads="1"/>
          </p:cNvSpPr>
          <p:nvPr/>
        </p:nvSpPr>
        <p:spPr bwMode="auto">
          <a:xfrm>
            <a:off x="500042" y="6429388"/>
            <a:ext cx="2214578" cy="1785950"/>
          </a:xfrm>
          <a:prstGeom prst="roundRect">
            <a:avLst>
              <a:gd name="adj" fmla="val 16667"/>
            </a:avLst>
          </a:prstGeom>
          <a:solidFill>
            <a:srgbClr val="FF9933"/>
          </a:solidFill>
          <a:ln w="31750">
            <a:solidFill>
              <a:srgbClr val="C0504D"/>
            </a:solidFill>
            <a:round/>
          </a:ln>
          <a:effectLst/>
        </p:spPr>
        <p:txBody>
          <a:bodyPr vert="horz" wrap="square" lIns="91440" tIns="45720" rIns="91440" bIns="45720" numCol="1" anchor="t" anchorCtr="0" compatLnSpc="1"/>
          <a:lstStyle/>
          <a:p>
            <a:pPr lvl="0" algn="ctr" fontAlgn="base">
              <a:spcBef>
                <a:spcPct val="0"/>
              </a:spcBef>
              <a:spcAft>
                <a:spcPts val="1000"/>
              </a:spcAft>
            </a:pPr>
            <a:r>
              <a:rPr kumimoji="0" lang="es-ES" sz="1600" b="1" i="0" u="none" strike="noStrike" cap="none" normalizeH="0" baseline="0" dirty="0" smtClean="0">
                <a:ln>
                  <a:noFill/>
                </a:ln>
                <a:solidFill>
                  <a:srgbClr val="002060"/>
                </a:solidFill>
                <a:effectLst/>
                <a:latin typeface="Calibri" panose="020F0502020204030204" pitchFamily="34" charset="0"/>
                <a:cs typeface="Arial" panose="020B0604020202020204" pitchFamily="34" charset="0"/>
              </a:rPr>
              <a:t>Times</a:t>
            </a:r>
            <a:r>
              <a:rPr kumimoji="0" lang="es-ES" sz="1600" b="1" i="0" u="none" strike="noStrike" cap="none" normalizeH="0" dirty="0" smtClean="0">
                <a:ln>
                  <a:noFill/>
                </a:ln>
                <a:solidFill>
                  <a:srgbClr val="002060"/>
                </a:solidFill>
                <a:effectLst/>
                <a:latin typeface="Calibri" panose="020F0502020204030204" pitchFamily="34" charset="0"/>
                <a:cs typeface="Arial" panose="020B0604020202020204" pitchFamily="34" charset="0"/>
              </a:rPr>
              <a:t> New </a:t>
            </a:r>
            <a:r>
              <a:rPr kumimoji="0" lang="es-ES" sz="1600" b="1" i="0" u="none" strike="noStrike" cap="none" normalizeH="0" dirty="0" err="1" smtClean="0">
                <a:ln>
                  <a:noFill/>
                </a:ln>
                <a:solidFill>
                  <a:srgbClr val="002060"/>
                </a:solidFill>
                <a:effectLst/>
                <a:latin typeface="Calibri" panose="020F0502020204030204" pitchFamily="34" charset="0"/>
                <a:cs typeface="Arial" panose="020B0604020202020204" pitchFamily="34" charset="0"/>
              </a:rPr>
              <a:t>Roman</a:t>
            </a:r>
            <a:r>
              <a:rPr kumimoji="0" lang="es-ES" sz="1600" b="1" i="0" u="none" strike="noStrike" cap="none" normalizeH="0" dirty="0" smtClean="0">
                <a:ln>
                  <a:noFill/>
                </a:ln>
                <a:solidFill>
                  <a:srgbClr val="002060"/>
                </a:solidFill>
                <a:effectLst/>
                <a:latin typeface="Calibri" panose="020F0502020204030204" pitchFamily="34" charset="0"/>
                <a:cs typeface="Arial" panose="020B0604020202020204" pitchFamily="34" charset="0"/>
              </a:rPr>
              <a:t> o </a:t>
            </a:r>
            <a:r>
              <a:rPr kumimoji="0" lang="es-ES" sz="1600" b="1" i="0" u="none" strike="noStrike" cap="none" normalizeH="0" dirty="0" err="1" smtClean="0">
                <a:ln>
                  <a:noFill/>
                </a:ln>
                <a:solidFill>
                  <a:srgbClr val="002060"/>
                </a:solidFill>
                <a:effectLst/>
                <a:latin typeface="Calibri" panose="020F0502020204030204" pitchFamily="34" charset="0"/>
                <a:cs typeface="Arial" panose="020B0604020202020204" pitchFamily="34" charset="0"/>
              </a:rPr>
              <a:t>Arial</a:t>
            </a:r>
            <a:r>
              <a:rPr kumimoji="0" lang="es-ES" sz="1600" b="1" i="0" u="none" strike="noStrike" cap="none" normalizeH="0" dirty="0" smtClean="0">
                <a:ln>
                  <a:noFill/>
                </a:ln>
                <a:solidFill>
                  <a:srgbClr val="002060"/>
                </a:solidFill>
                <a:effectLst/>
                <a:latin typeface="Calibri" panose="020F0502020204030204" pitchFamily="34" charset="0"/>
                <a:cs typeface="Arial" panose="020B0604020202020204" pitchFamily="34" charset="0"/>
              </a:rPr>
              <a:t>  12</a:t>
            </a:r>
          </a:p>
          <a:p>
            <a:pPr lvl="0" algn="ctr" fontAlgn="base">
              <a:spcBef>
                <a:spcPct val="0"/>
              </a:spcBef>
              <a:spcAft>
                <a:spcPts val="1000"/>
              </a:spcAft>
            </a:pPr>
            <a:r>
              <a:rPr lang="es-ES" sz="1600" b="1" dirty="0" smtClean="0">
                <a:solidFill>
                  <a:srgbClr val="002060"/>
                </a:solidFill>
                <a:latin typeface="Calibri" panose="020F0502020204030204" pitchFamily="34" charset="0"/>
                <a:cs typeface="Arial" panose="020B0604020202020204" pitchFamily="34" charset="0"/>
              </a:rPr>
              <a:t>Datos del Tutor Académico  Titulo, Nombre y C.I.</a:t>
            </a:r>
            <a:endParaRPr kumimoji="0" lang="es-VE" sz="1600" b="0" i="0" u="none" strike="noStrike" cap="none" normalizeH="0" baseline="0" dirty="0" smtClean="0">
              <a:ln>
                <a:noFill/>
              </a:ln>
              <a:solidFill>
                <a:srgbClr val="002060"/>
              </a:solidFill>
              <a:effectLst/>
              <a:latin typeface="Arial" panose="020B0604020202020204" pitchFamily="34" charset="0"/>
              <a:cs typeface="Arial" panose="020B0604020202020204" pitchFamily="34" charset="0"/>
            </a:endParaRPr>
          </a:p>
        </p:txBody>
      </p:sp>
      <p:sp>
        <p:nvSpPr>
          <p:cNvPr id="8" name="AutoShape 2"/>
          <p:cNvSpPr>
            <a:spLocks noChangeArrowheads="1"/>
          </p:cNvSpPr>
          <p:nvPr/>
        </p:nvSpPr>
        <p:spPr bwMode="auto">
          <a:xfrm>
            <a:off x="3857628" y="6357950"/>
            <a:ext cx="2214578" cy="2143140"/>
          </a:xfrm>
          <a:prstGeom prst="roundRect">
            <a:avLst>
              <a:gd name="adj" fmla="val 16667"/>
            </a:avLst>
          </a:prstGeom>
          <a:solidFill>
            <a:srgbClr val="FF9933"/>
          </a:solidFill>
          <a:ln w="31750">
            <a:solidFill>
              <a:srgbClr val="C0504D"/>
            </a:solidFill>
            <a:round/>
          </a:ln>
          <a:effectLst/>
        </p:spPr>
        <p:txBody>
          <a:bodyPr vert="horz" wrap="square" lIns="91440" tIns="45720" rIns="91440" bIns="45720" numCol="1" anchor="t" anchorCtr="0" compatLnSpc="1"/>
          <a:lstStyle/>
          <a:p>
            <a:pPr lvl="0" algn="ctr" fontAlgn="base">
              <a:spcBef>
                <a:spcPct val="0"/>
              </a:spcBef>
              <a:spcAft>
                <a:spcPts val="1000"/>
              </a:spcAft>
            </a:pPr>
            <a:r>
              <a:rPr kumimoji="0" lang="es-ES" sz="1600" b="1" i="0" u="none" strike="noStrike" cap="none" normalizeH="0" baseline="0" dirty="0" smtClean="0">
                <a:ln>
                  <a:noFill/>
                </a:ln>
                <a:solidFill>
                  <a:srgbClr val="002060"/>
                </a:solidFill>
                <a:effectLst/>
                <a:latin typeface="Calibri" panose="020F0502020204030204" pitchFamily="34" charset="0"/>
                <a:cs typeface="Arial" panose="020B0604020202020204" pitchFamily="34" charset="0"/>
              </a:rPr>
              <a:t>Times</a:t>
            </a:r>
            <a:r>
              <a:rPr kumimoji="0" lang="es-ES" sz="1600" b="1" i="0" u="none" strike="noStrike" cap="none" normalizeH="0" dirty="0" smtClean="0">
                <a:ln>
                  <a:noFill/>
                </a:ln>
                <a:solidFill>
                  <a:srgbClr val="002060"/>
                </a:solidFill>
                <a:effectLst/>
                <a:latin typeface="Calibri" panose="020F0502020204030204" pitchFamily="34" charset="0"/>
                <a:cs typeface="Arial" panose="020B0604020202020204" pitchFamily="34" charset="0"/>
              </a:rPr>
              <a:t> New </a:t>
            </a:r>
            <a:r>
              <a:rPr kumimoji="0" lang="es-ES" sz="1600" b="1" i="0" u="none" strike="noStrike" cap="none" normalizeH="0" dirty="0" err="1" smtClean="0">
                <a:ln>
                  <a:noFill/>
                </a:ln>
                <a:solidFill>
                  <a:srgbClr val="002060"/>
                </a:solidFill>
                <a:effectLst/>
                <a:latin typeface="Calibri" panose="020F0502020204030204" pitchFamily="34" charset="0"/>
                <a:cs typeface="Arial" panose="020B0604020202020204" pitchFamily="34" charset="0"/>
              </a:rPr>
              <a:t>Roman</a:t>
            </a:r>
            <a:r>
              <a:rPr kumimoji="0" lang="es-ES" sz="1600" b="1" i="0" u="none" strike="noStrike" cap="none" normalizeH="0" dirty="0" smtClean="0">
                <a:ln>
                  <a:noFill/>
                </a:ln>
                <a:solidFill>
                  <a:srgbClr val="002060"/>
                </a:solidFill>
                <a:effectLst/>
                <a:latin typeface="Calibri" panose="020F0502020204030204" pitchFamily="34" charset="0"/>
                <a:cs typeface="Arial" panose="020B0604020202020204" pitchFamily="34" charset="0"/>
              </a:rPr>
              <a:t> o </a:t>
            </a:r>
            <a:r>
              <a:rPr kumimoji="0" lang="es-ES" sz="1600" b="1" i="0" u="none" strike="noStrike" cap="none" normalizeH="0" dirty="0" err="1" smtClean="0">
                <a:ln>
                  <a:noFill/>
                </a:ln>
                <a:solidFill>
                  <a:srgbClr val="002060"/>
                </a:solidFill>
                <a:effectLst/>
                <a:latin typeface="Calibri" panose="020F0502020204030204" pitchFamily="34" charset="0"/>
                <a:cs typeface="Arial" panose="020B0604020202020204" pitchFamily="34" charset="0"/>
              </a:rPr>
              <a:t>Arial</a:t>
            </a:r>
            <a:r>
              <a:rPr kumimoji="0" lang="es-ES" sz="1600" b="1" i="0" u="none" strike="noStrike" cap="none" normalizeH="0" dirty="0" smtClean="0">
                <a:ln>
                  <a:noFill/>
                </a:ln>
                <a:solidFill>
                  <a:srgbClr val="002060"/>
                </a:solidFill>
                <a:effectLst/>
                <a:latin typeface="Calibri" panose="020F0502020204030204" pitchFamily="34" charset="0"/>
                <a:cs typeface="Arial" panose="020B0604020202020204" pitchFamily="34" charset="0"/>
              </a:rPr>
              <a:t>  12</a:t>
            </a:r>
          </a:p>
          <a:p>
            <a:pPr lvl="0" algn="ctr" fontAlgn="base">
              <a:spcBef>
                <a:spcPct val="0"/>
              </a:spcBef>
              <a:spcAft>
                <a:spcPts val="1000"/>
              </a:spcAft>
            </a:pPr>
            <a:r>
              <a:rPr lang="es-ES" sz="1600" b="1" dirty="0" smtClean="0">
                <a:solidFill>
                  <a:srgbClr val="002060"/>
                </a:solidFill>
                <a:latin typeface="Calibri" panose="020F0502020204030204" pitchFamily="34" charset="0"/>
                <a:cs typeface="Arial" panose="020B0604020202020204" pitchFamily="34" charset="0"/>
              </a:rPr>
              <a:t>Datos del Tutor Empresarial  Titulo, Nombre y C.I.</a:t>
            </a:r>
          </a:p>
          <a:p>
            <a:pPr algn="ctr" fontAlgn="base">
              <a:spcBef>
                <a:spcPct val="0"/>
              </a:spcBef>
              <a:spcAft>
                <a:spcPts val="1000"/>
              </a:spcAft>
            </a:pPr>
            <a:r>
              <a:rPr lang="es-ES" sz="1600" dirty="0">
                <a:effectLst>
                  <a:outerShdw blurRad="38100" dist="38100" dir="2700000" algn="tl">
                    <a:srgbClr val="000000">
                      <a:alpha val="43137"/>
                    </a:srgbClr>
                  </a:outerShdw>
                </a:effectLst>
              </a:rPr>
              <a:t>(FIRMA Y SELLO DE LA EMPRESA)</a:t>
            </a:r>
            <a:endParaRPr lang="es-VE" sz="1600" dirty="0">
              <a:effectLst>
                <a:outerShdw blurRad="38100" dist="38100" dir="2700000" algn="tl">
                  <a:srgbClr val="000000">
                    <a:alpha val="43137"/>
                  </a:srgbClr>
                </a:outerShdw>
              </a:effectLst>
            </a:endParaRPr>
          </a:p>
          <a:p>
            <a:pPr lvl="0" algn="ctr" fontAlgn="base">
              <a:spcBef>
                <a:spcPct val="0"/>
              </a:spcBef>
              <a:spcAft>
                <a:spcPts val="1000"/>
              </a:spcAft>
            </a:pPr>
            <a:endParaRPr kumimoji="0" lang="es-VE" sz="1600" b="0" i="0" u="none" strike="noStrike" cap="none" normalizeH="0" baseline="0" dirty="0" smtClean="0">
              <a:ln>
                <a:noFill/>
              </a:ln>
              <a:solidFill>
                <a:srgbClr val="002060"/>
              </a:solidFill>
              <a:effectLst/>
              <a:latin typeface="Arial" panose="020B0604020202020204" pitchFamily="34" charset="0"/>
              <a:cs typeface="Arial" panose="020B0604020202020204" pitchFamily="34" charset="0"/>
            </a:endParaRPr>
          </a:p>
        </p:txBody>
      </p:sp>
      <p:cxnSp>
        <p:nvCxnSpPr>
          <p:cNvPr id="10" name="9 Conector recto de flecha"/>
          <p:cNvCxnSpPr/>
          <p:nvPr/>
        </p:nvCxnSpPr>
        <p:spPr>
          <a:xfrm rot="5400000" flipH="1" flipV="1">
            <a:off x="1358092" y="5857884"/>
            <a:ext cx="114221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a:stCxn id="8" idx="0"/>
          </p:cNvCxnSpPr>
          <p:nvPr/>
        </p:nvCxnSpPr>
        <p:spPr>
          <a:xfrm rot="5400000" flipH="1" flipV="1">
            <a:off x="4768462" y="5554273"/>
            <a:ext cx="1000132" cy="6072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AutoShape 2"/>
          <p:cNvSpPr>
            <a:spLocks noChangeArrowheads="1"/>
          </p:cNvSpPr>
          <p:nvPr/>
        </p:nvSpPr>
        <p:spPr bwMode="auto">
          <a:xfrm>
            <a:off x="2643182" y="2928926"/>
            <a:ext cx="1495425" cy="1071570"/>
          </a:xfrm>
          <a:prstGeom prst="roundRect">
            <a:avLst>
              <a:gd name="adj" fmla="val 16667"/>
            </a:avLst>
          </a:prstGeom>
          <a:solidFill>
            <a:srgbClr val="FF9933"/>
          </a:solidFill>
          <a:ln w="31750">
            <a:solidFill>
              <a:srgbClr val="C0504D"/>
            </a:solidFill>
            <a:round/>
          </a:ln>
          <a:effectLst/>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ts val="1000"/>
              </a:spcAft>
              <a:buClrTx/>
              <a:buSzTx/>
              <a:buFontTx/>
              <a:buNone/>
            </a:pPr>
            <a:r>
              <a:rPr kumimoji="0" lang="es-ES" sz="1600" b="1" i="0" u="none" strike="noStrike" cap="none" normalizeH="0" baseline="0" dirty="0" smtClean="0">
                <a:ln>
                  <a:noFill/>
                </a:ln>
                <a:solidFill>
                  <a:srgbClr val="002060"/>
                </a:solidFill>
                <a:effectLst/>
                <a:latin typeface="Calibri" panose="020F0502020204030204" pitchFamily="34" charset="0"/>
                <a:cs typeface="Arial" panose="020B0604020202020204" pitchFamily="34" charset="0"/>
              </a:rPr>
              <a:t>Firma Digital y</a:t>
            </a:r>
            <a:r>
              <a:rPr kumimoji="0" lang="es-ES" sz="1600" b="1" i="0" u="none" strike="noStrike" cap="none" normalizeH="0" dirty="0" smtClean="0">
                <a:ln>
                  <a:noFill/>
                </a:ln>
                <a:solidFill>
                  <a:srgbClr val="002060"/>
                </a:solidFill>
                <a:effectLst/>
                <a:latin typeface="Calibri" panose="020F0502020204030204" pitchFamily="34" charset="0"/>
                <a:cs typeface="Arial" panose="020B0604020202020204" pitchFamily="34" charset="0"/>
              </a:rPr>
              <a:t> Húmeda (</a:t>
            </a:r>
            <a:r>
              <a:rPr kumimoji="0" lang="es-ES" sz="1600" b="1" i="0" u="none" strike="noStrike" cap="none" normalizeH="0" dirty="0" err="1" smtClean="0">
                <a:ln>
                  <a:noFill/>
                </a:ln>
                <a:solidFill>
                  <a:srgbClr val="002060"/>
                </a:solidFill>
                <a:effectLst/>
                <a:latin typeface="Calibri" panose="020F0502020204030204" pitchFamily="34" charset="0"/>
                <a:cs typeface="Arial" panose="020B0604020202020204" pitchFamily="34" charset="0"/>
              </a:rPr>
              <a:t>fIsica</a:t>
            </a:r>
            <a:r>
              <a:rPr kumimoji="0" lang="es-ES" sz="1600" b="1" i="0" u="none" strike="noStrike" cap="none" normalizeH="0" dirty="0" smtClean="0">
                <a:ln>
                  <a:noFill/>
                </a:ln>
                <a:solidFill>
                  <a:srgbClr val="002060"/>
                </a:solidFill>
                <a:effectLst/>
                <a:latin typeface="Calibri" panose="020F0502020204030204" pitchFamily="34" charset="0"/>
                <a:cs typeface="Arial" panose="020B0604020202020204" pitchFamily="34" charset="0"/>
              </a:rPr>
              <a:t>)</a:t>
            </a:r>
            <a:endParaRPr kumimoji="0" lang="es-VE" sz="1600" b="0" i="0" u="none" strike="noStrike" cap="none" normalizeH="0" baseline="0" dirty="0" smtClean="0">
              <a:ln>
                <a:noFill/>
              </a:ln>
              <a:solidFill>
                <a:srgbClr val="002060"/>
              </a:solidFill>
              <a:effectLst/>
              <a:latin typeface="Arial" panose="020B0604020202020204" pitchFamily="34" charset="0"/>
              <a:cs typeface="Arial" panose="020B0604020202020204" pitchFamily="34" charset="0"/>
            </a:endParaRPr>
          </a:p>
        </p:txBody>
      </p:sp>
      <p:cxnSp>
        <p:nvCxnSpPr>
          <p:cNvPr id="16" name="15 Conector recto de flecha"/>
          <p:cNvCxnSpPr/>
          <p:nvPr/>
        </p:nvCxnSpPr>
        <p:spPr>
          <a:xfrm rot="10800000" flipV="1">
            <a:off x="1785926" y="3571868"/>
            <a:ext cx="785818"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a:stCxn id="14" idx="3"/>
          </p:cNvCxnSpPr>
          <p:nvPr/>
        </p:nvCxnSpPr>
        <p:spPr>
          <a:xfrm>
            <a:off x="4138607" y="3464711"/>
            <a:ext cx="933467" cy="7500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66" y="1071538"/>
            <a:ext cx="6172200" cy="1071570"/>
          </a:xfrm>
        </p:spPr>
        <p:txBody>
          <a:bodyPr>
            <a:noAutofit/>
          </a:bodyPr>
          <a:lstStyle/>
          <a:p>
            <a:pPr algn="just">
              <a:lnSpc>
                <a:spcPct val="150000"/>
              </a:lnSpc>
            </a:pPr>
            <a:r>
              <a:rPr lang="es-ES" sz="1200" dirty="0" smtClean="0">
                <a:latin typeface="Arial" panose="020B0604020202020204" pitchFamily="34" charset="0"/>
                <a:cs typeface="Arial" panose="020B0604020202020204" pitchFamily="34" charset="0"/>
              </a:rPr>
              <a:t>En </a:t>
            </a:r>
            <a:r>
              <a:rPr lang="es-ES" sz="1200" dirty="0">
                <a:latin typeface="Arial" panose="020B0604020202020204" pitchFamily="34" charset="0"/>
                <a:cs typeface="Arial" panose="020B0604020202020204" pitchFamily="34" charset="0"/>
              </a:rPr>
              <a:t>nuestro carácter de Tutores del Informe de Pasantías presentado por la </a:t>
            </a:r>
            <a:r>
              <a:rPr lang="es-ES" sz="1200" b="1" dirty="0" err="1">
                <a:solidFill>
                  <a:srgbClr val="FF0000"/>
                </a:solidFill>
                <a:latin typeface="Arial" panose="020B0604020202020204" pitchFamily="34" charset="0"/>
                <a:cs typeface="Arial" panose="020B0604020202020204" pitchFamily="34" charset="0"/>
              </a:rPr>
              <a:t>Br.Yasay</a:t>
            </a:r>
            <a:r>
              <a:rPr lang="es-ES" sz="1200" b="1" dirty="0">
                <a:solidFill>
                  <a:srgbClr val="FF0000"/>
                </a:solidFill>
                <a:latin typeface="Arial" panose="020B0604020202020204" pitchFamily="34" charset="0"/>
                <a:cs typeface="Arial" panose="020B0604020202020204" pitchFamily="34" charset="0"/>
              </a:rPr>
              <a:t> Daniela </a:t>
            </a:r>
            <a:r>
              <a:rPr lang="es-ES" sz="1200" b="1" dirty="0" err="1">
                <a:solidFill>
                  <a:srgbClr val="FF0000"/>
                </a:solidFill>
                <a:latin typeface="Arial" panose="020B0604020202020204" pitchFamily="34" charset="0"/>
                <a:cs typeface="Arial" panose="020B0604020202020204" pitchFamily="34" charset="0"/>
              </a:rPr>
              <a:t>Rujano</a:t>
            </a:r>
            <a:r>
              <a:rPr lang="es-ES" sz="1200" b="1" dirty="0">
                <a:solidFill>
                  <a:srgbClr val="FF0000"/>
                </a:solidFill>
                <a:latin typeface="Arial" panose="020B0604020202020204" pitchFamily="34" charset="0"/>
                <a:cs typeface="Arial" panose="020B0604020202020204" pitchFamily="34" charset="0"/>
              </a:rPr>
              <a:t> </a:t>
            </a:r>
            <a:r>
              <a:rPr lang="es-ES" sz="1200" b="1" dirty="0" err="1">
                <a:solidFill>
                  <a:srgbClr val="FF0000"/>
                </a:solidFill>
                <a:latin typeface="Arial" panose="020B0604020202020204" pitchFamily="34" charset="0"/>
                <a:cs typeface="Arial" panose="020B0604020202020204" pitchFamily="34" charset="0"/>
              </a:rPr>
              <a:t>Barazarte</a:t>
            </a:r>
            <a:r>
              <a:rPr lang="es-ES" sz="1200" b="1" dirty="0">
                <a:solidFill>
                  <a:srgbClr val="FF0000"/>
                </a:solidFill>
                <a:latin typeface="Arial" panose="020B0604020202020204" pitchFamily="34" charset="0"/>
                <a:cs typeface="Arial" panose="020B0604020202020204" pitchFamily="34" charset="0"/>
              </a:rPr>
              <a:t>.</a:t>
            </a:r>
            <a:r>
              <a:rPr lang="es-ES" sz="1200" dirty="0">
                <a:latin typeface="Arial" panose="020B0604020202020204" pitchFamily="34" charset="0"/>
                <a:cs typeface="Arial" panose="020B0604020202020204" pitchFamily="34" charset="0"/>
              </a:rPr>
              <a:t> Para optar al Titulo de Técnico Superior Universitario en </a:t>
            </a:r>
            <a:r>
              <a:rPr lang="es-ES" sz="1200" b="1" dirty="0">
                <a:solidFill>
                  <a:srgbClr val="FF0000"/>
                </a:solidFill>
                <a:latin typeface="Arial" panose="020B0604020202020204" pitchFamily="34" charset="0"/>
                <a:cs typeface="Arial" panose="020B0604020202020204" pitchFamily="34" charset="0"/>
              </a:rPr>
              <a:t>Turismo mención Hotelería</a:t>
            </a:r>
            <a:r>
              <a:rPr lang="es-ES" sz="1200" dirty="0">
                <a:latin typeface="Arial" panose="020B0604020202020204" pitchFamily="34" charset="0"/>
                <a:cs typeface="Arial" panose="020B0604020202020204" pitchFamily="34" charset="0"/>
              </a:rPr>
              <a:t>, consideramos que dicho informe reúne los requisitos y méritos suficientes para ser sometido a la presentación pública y evaluación por parte del jurado examinador que se designe.</a:t>
            </a:r>
            <a:r>
              <a:rPr lang="es-VE" sz="1200" dirty="0">
                <a:latin typeface="Arial" panose="020B0604020202020204" pitchFamily="34" charset="0"/>
                <a:cs typeface="Arial" panose="020B0604020202020204" pitchFamily="34" charset="0"/>
              </a:rPr>
              <a:t/>
            </a:r>
            <a:br>
              <a:rPr lang="es-VE" sz="1200" dirty="0">
                <a:latin typeface="Arial" panose="020B0604020202020204" pitchFamily="34" charset="0"/>
                <a:cs typeface="Arial" panose="020B0604020202020204" pitchFamily="34" charset="0"/>
              </a:rPr>
            </a:br>
            <a:r>
              <a:rPr lang="es-ES" sz="1200" b="1" dirty="0">
                <a:latin typeface="Arial" panose="020B0604020202020204" pitchFamily="34" charset="0"/>
                <a:cs typeface="Arial" panose="020B0604020202020204" pitchFamily="34" charset="0"/>
              </a:rPr>
              <a:t> </a:t>
            </a:r>
            <a:endParaRPr lang="es-VE" sz="1200" dirty="0">
              <a:latin typeface="Arial" panose="020B0604020202020204" pitchFamily="34" charset="0"/>
              <a:cs typeface="Arial" panose="020B0604020202020204" pitchFamily="34" charset="0"/>
            </a:endParaRPr>
          </a:p>
        </p:txBody>
      </p:sp>
      <p:sp>
        <p:nvSpPr>
          <p:cNvPr id="4" name="1 Título"/>
          <p:cNvSpPr txBox="1"/>
          <p:nvPr/>
        </p:nvSpPr>
        <p:spPr>
          <a:xfrm>
            <a:off x="357166" y="571472"/>
            <a:ext cx="6172200" cy="35719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s-ES" sz="1200" b="1" i="0" u="none" strike="noStrike" kern="1200" cap="none" spc="0" normalizeH="0" baseline="0" noProof="0" dirty="0" smtClean="0">
                <a:ln>
                  <a:noFill/>
                </a:ln>
                <a:solidFill>
                  <a:schemeClr val="tx1"/>
                </a:solidFill>
                <a:effectLst/>
                <a:uLnTx/>
                <a:uFillTx/>
                <a:latin typeface="Arial" panose="020B0604020202020204" pitchFamily="34" charset="0"/>
                <a:ea typeface="+mj-ea"/>
                <a:cs typeface="Arial" panose="020B0604020202020204" pitchFamily="34" charset="0"/>
              </a:rPr>
              <a:t>APROBACIÓN DE LOS TUTORES</a:t>
            </a:r>
            <a:endParaRPr kumimoji="0" lang="es-VE" sz="1200" b="0" i="0" u="none" strike="noStrike" kern="1200" cap="none" spc="0" normalizeH="0" baseline="0" noProof="0" dirty="0" smtClean="0">
              <a:ln>
                <a:noFill/>
              </a:ln>
              <a:solidFill>
                <a:schemeClr val="tx1"/>
              </a:solidFill>
              <a:effectLst/>
              <a:uLnTx/>
              <a:uFillTx/>
              <a:latin typeface="Arial" panose="020B0604020202020204" pitchFamily="34" charset="0"/>
              <a:ea typeface="+mj-ea"/>
              <a:cs typeface="Arial" panose="020B0604020202020204" pitchFamily="34" charset="0"/>
            </a:endParaRPr>
          </a:p>
        </p:txBody>
      </p:sp>
      <p:sp>
        <p:nvSpPr>
          <p:cNvPr id="5" name="1 Título"/>
          <p:cNvSpPr txBox="1"/>
          <p:nvPr/>
        </p:nvSpPr>
        <p:spPr>
          <a:xfrm>
            <a:off x="285728" y="2643174"/>
            <a:ext cx="6172200" cy="35719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s-ES" sz="1200" b="0" i="0" u="none" strike="noStrike" kern="1200" cap="none" spc="0" normalizeH="0" baseline="0" noProof="0" dirty="0" smtClean="0">
                <a:ln>
                  <a:noFill/>
                </a:ln>
                <a:solidFill>
                  <a:schemeClr val="tx1"/>
                </a:solidFill>
                <a:effectLst/>
                <a:uLnTx/>
                <a:uFillTx/>
                <a:latin typeface="Arial" panose="020B0604020202020204" pitchFamily="34" charset="0"/>
                <a:ea typeface="+mj-ea"/>
                <a:cs typeface="Arial" panose="020B0604020202020204" pitchFamily="34" charset="0"/>
              </a:rPr>
              <a:t>En  la  ciudad de Mérida  a  los </a:t>
            </a:r>
            <a:r>
              <a:rPr kumimoji="0" lang="es-ES" sz="1200" b="0" i="0" u="none" strike="noStrike" kern="1200" cap="none" spc="0" normalizeH="0" baseline="0" noProof="0" dirty="0" smtClean="0">
                <a:ln>
                  <a:noFill/>
                </a:ln>
                <a:solidFill>
                  <a:srgbClr val="FF0000"/>
                </a:solidFill>
                <a:effectLst/>
                <a:uLnTx/>
                <a:uFillTx/>
                <a:latin typeface="Arial" panose="020B0604020202020204" pitchFamily="34" charset="0"/>
                <a:ea typeface="+mj-ea"/>
                <a:cs typeface="Arial" panose="020B0604020202020204" pitchFamily="34" charset="0"/>
              </a:rPr>
              <a:t>_____ del mes junio de _________ de 2021</a:t>
            </a:r>
            <a:r>
              <a:rPr kumimoji="0" lang="es-VE" sz="1200" b="0" i="0" u="none" strike="noStrike" kern="1200" cap="none" spc="0" normalizeH="0" baseline="0" noProof="0" dirty="0" smtClean="0">
                <a:ln>
                  <a:noFill/>
                </a:ln>
                <a:solidFill>
                  <a:srgbClr val="FF0000"/>
                </a:solidFill>
                <a:effectLst/>
                <a:uLnTx/>
                <a:uFillTx/>
                <a:latin typeface="Arial" panose="020B0604020202020204" pitchFamily="34" charset="0"/>
                <a:ea typeface="+mj-ea"/>
                <a:cs typeface="Arial" panose="020B0604020202020204" pitchFamily="34" charset="0"/>
              </a:rPr>
              <a:t/>
            </a:r>
            <a:br>
              <a:rPr kumimoji="0" lang="es-VE" sz="1200" b="0" i="0" u="none" strike="noStrike" kern="1200" cap="none" spc="0" normalizeH="0" baseline="0" noProof="0" dirty="0" smtClean="0">
                <a:ln>
                  <a:noFill/>
                </a:ln>
                <a:solidFill>
                  <a:srgbClr val="FF0000"/>
                </a:solidFill>
                <a:effectLst/>
                <a:uLnTx/>
                <a:uFillTx/>
                <a:latin typeface="Arial" panose="020B0604020202020204" pitchFamily="34" charset="0"/>
                <a:ea typeface="+mj-ea"/>
                <a:cs typeface="Arial" panose="020B0604020202020204" pitchFamily="34" charset="0"/>
              </a:rPr>
            </a:br>
            <a:r>
              <a:rPr kumimoji="0" lang="es-ES" sz="1200" b="1" i="0" u="none" strike="noStrike" kern="1200" cap="none" spc="0" normalizeH="0" baseline="0" noProof="0" dirty="0" smtClean="0">
                <a:ln>
                  <a:noFill/>
                </a:ln>
                <a:solidFill>
                  <a:schemeClr val="tx1"/>
                </a:solidFill>
                <a:effectLst/>
                <a:uLnTx/>
                <a:uFillTx/>
                <a:latin typeface="Arial" panose="020B0604020202020204" pitchFamily="34" charset="0"/>
                <a:ea typeface="+mj-ea"/>
                <a:cs typeface="Arial" panose="020B0604020202020204" pitchFamily="34" charset="0"/>
              </a:rPr>
              <a:t> </a:t>
            </a:r>
            <a:endParaRPr kumimoji="0" lang="es-VE" sz="1200" b="0" i="0" u="none" strike="noStrike" kern="1200" cap="none" spc="0" normalizeH="0" baseline="0" noProof="0" dirty="0" smtClean="0">
              <a:ln>
                <a:noFill/>
              </a:ln>
              <a:solidFill>
                <a:schemeClr val="tx1"/>
              </a:solidFill>
              <a:effectLst/>
              <a:uLnTx/>
              <a:uFillTx/>
              <a:latin typeface="Arial" panose="020B0604020202020204" pitchFamily="34" charset="0"/>
              <a:ea typeface="+mj-ea"/>
              <a:cs typeface="Arial" panose="020B0604020202020204" pitchFamily="34" charset="0"/>
            </a:endParaRPr>
          </a:p>
        </p:txBody>
      </p:sp>
      <p:sp>
        <p:nvSpPr>
          <p:cNvPr id="36866" name="Rectangle 2"/>
          <p:cNvSpPr>
            <a:spLocks noChangeArrowheads="1"/>
          </p:cNvSpPr>
          <p:nvPr/>
        </p:nvSpPr>
        <p:spPr bwMode="auto">
          <a:xfrm>
            <a:off x="0" y="0"/>
            <a:ext cx="6858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s-VE"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pic>
        <p:nvPicPr>
          <p:cNvPr id="7" name="6 Imagen" descr="C:\Users\Marbe\Saved Games\Downloads\imageedit_4_2829912867.png"/>
          <p:cNvPicPr>
            <a:picLocks noChangeAspect="1"/>
          </p:cNvPicPr>
          <p:nvPr/>
        </p:nvPicPr>
        <p:blipFill>
          <a:blip r:embed="rId2" cstate="print">
            <a:extLst>
              <a:ext uri="{BEBA8EAE-BF5A-486C-A8C5-ECC9F3942E4B}">
                <a14:imgProps xmlns="" xmlns:a14="http://schemas.microsoft.com/office/drawing/2010/main">
                  <a14:imgLayer r:embed="rId3">
                    <a14:imgEffect>
                      <a14:brightnessContrast contrast="100000"/>
                    </a14:imgEffect>
                    <a14:imgEffect>
                      <a14:saturation sat="0"/>
                    </a14:imgEffect>
                    <a14:imgEffect>
                      <a14:sharpenSoften amount="100000"/>
                    </a14:imgEffect>
                  </a14:imgLayer>
                </a14:imgProps>
              </a:ext>
              <a:ext uri="{28A0092B-C50C-407E-A947-70E740481C1C}">
                <a14:useLocalDpi xmlns="" xmlns:a14="http://schemas.microsoft.com/office/drawing/2010/main" val="0"/>
              </a:ext>
            </a:extLst>
          </a:blip>
          <a:srcRect/>
          <a:stretch>
            <a:fillRect/>
          </a:stretch>
        </p:blipFill>
        <p:spPr bwMode="auto">
          <a:xfrm>
            <a:off x="500042" y="4857752"/>
            <a:ext cx="1913860" cy="600075"/>
          </a:xfrm>
          <a:prstGeom prst="rect">
            <a:avLst/>
          </a:prstGeom>
          <a:noFill/>
          <a:ln>
            <a:noFill/>
          </a:ln>
          <a:effectLst>
            <a:glow rad="1219200">
              <a:schemeClr val="accent1">
                <a:alpha val="0"/>
              </a:schemeClr>
            </a:glow>
            <a:reflection stA="0" endPos="65000" dist="50800" dir="5400000" sy="-100000" algn="bl" rotWithShape="0"/>
          </a:effectLst>
        </p:spPr>
      </p:pic>
      <p:sp>
        <p:nvSpPr>
          <p:cNvPr id="36867" name="Rectangle 3"/>
          <p:cNvSpPr>
            <a:spLocks noChangeArrowheads="1"/>
          </p:cNvSpPr>
          <p:nvPr/>
        </p:nvSpPr>
        <p:spPr bwMode="auto">
          <a:xfrm>
            <a:off x="357166" y="5500694"/>
            <a:ext cx="6215082" cy="1292662"/>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s-E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___________________________                               ________________________</a:t>
            </a:r>
            <a:endParaRPr kumimoji="0" lang="es-VE" sz="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s-E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LCDA: MARBELLA MERCADO                          T.S.U. JHONATAN CA</a:t>
            </a:r>
            <a:r>
              <a:rPr kumimoji="0" lang="es-ES" sz="1200" b="1" i="0" u="none" strike="noStrike" cap="none" normalizeH="0" baseline="0" dirty="0" smtClean="0">
                <a:ln>
                  <a:noFill/>
                </a:ln>
                <a:solidFill>
                  <a:schemeClr val="tx1"/>
                </a:solidFill>
                <a:effectLst/>
                <a:latin typeface="Calibri" panose="020F0502020204030204"/>
                <a:ea typeface="Calibri" panose="020F0502020204030204" pitchFamily="34" charset="0"/>
                <a:cs typeface="Times New Roman" panose="02020603050405020304" pitchFamily="18" charset="0"/>
              </a:rPr>
              <a:t>Ñ</a:t>
            </a:r>
            <a:r>
              <a:rPr kumimoji="0" lang="es-E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ADA </a:t>
            </a:r>
            <a:endParaRPr kumimoji="0" lang="es-VE" sz="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s-E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C.I: 8037056		</a:t>
            </a:r>
            <a:r>
              <a:rPr lang="es-ES" sz="1200" b="1" dirty="0">
                <a:latin typeface="Times New Roman" panose="02020603050405020304" pitchFamily="18" charset="0"/>
                <a:ea typeface="Calibri" panose="020F0502020204030204" pitchFamily="34" charset="0"/>
                <a:cs typeface="Times New Roman" panose="02020603050405020304" pitchFamily="18" charset="0"/>
              </a:rPr>
              <a:t> </a:t>
            </a:r>
            <a:r>
              <a:rPr lang="es-ES" sz="1200" b="1" dirty="0" smtClean="0">
                <a:latin typeface="Times New Roman" panose="02020603050405020304" pitchFamily="18" charset="0"/>
                <a:ea typeface="Calibri" panose="020F0502020204030204" pitchFamily="34" charset="0"/>
                <a:cs typeface="Times New Roman" panose="02020603050405020304" pitchFamily="18" charset="0"/>
              </a:rPr>
              <a:t>                     </a:t>
            </a:r>
            <a:r>
              <a:rPr kumimoji="0" lang="es-E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C.I.</a:t>
            </a:r>
            <a:endParaRPr kumimoji="0" lang="es-VE" sz="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s-E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TUTOR ACAD</a:t>
            </a:r>
            <a:r>
              <a:rPr kumimoji="0" lang="es-ES" sz="1200" b="1" i="0" u="none" strike="noStrike" cap="none" normalizeH="0" baseline="0" dirty="0" smtClean="0">
                <a:ln>
                  <a:noFill/>
                </a:ln>
                <a:solidFill>
                  <a:schemeClr val="tx1"/>
                </a:solidFill>
                <a:effectLst/>
                <a:latin typeface="Calibri" panose="020F0502020204030204"/>
                <a:ea typeface="Calibri" panose="020F0502020204030204" pitchFamily="34" charset="0"/>
                <a:cs typeface="Times New Roman" panose="02020603050405020304" pitchFamily="18" charset="0"/>
              </a:rPr>
              <a:t>É</a:t>
            </a:r>
            <a:r>
              <a:rPr kumimoji="0" lang="es-E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MICO                                             TUTOR EMPRESARIAL                                                       	</a:t>
            </a:r>
            <a:endParaRPr kumimoji="0" lang="es-VE" sz="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s-VE"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36868" name="AutoShape 4"/>
          <p:cNvSpPr>
            <a:spLocks noChangeArrowheads="1"/>
          </p:cNvSpPr>
          <p:nvPr/>
        </p:nvSpPr>
        <p:spPr bwMode="auto">
          <a:xfrm>
            <a:off x="3571876" y="3357554"/>
            <a:ext cx="1500198" cy="1357322"/>
          </a:xfrm>
          <a:prstGeom prst="roundRect">
            <a:avLst>
              <a:gd name="adj" fmla="val 16667"/>
            </a:avLst>
          </a:prstGeom>
          <a:solidFill>
            <a:srgbClr val="FF9933"/>
          </a:solidFill>
          <a:ln w="31750">
            <a:solidFill>
              <a:srgbClr val="C0504D"/>
            </a:solidFill>
            <a:round/>
          </a:ln>
          <a:effectLst/>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ts val="1000"/>
              </a:spcAft>
              <a:buClrTx/>
              <a:buSzTx/>
              <a:buFontTx/>
              <a:buNone/>
            </a:pPr>
            <a:r>
              <a:rPr kumimoji="0" lang="es-ES" sz="11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LETRA 12</a:t>
            </a:r>
          </a:p>
          <a:p>
            <a:pPr marL="0" marR="0" lvl="0" indent="0" algn="ctr" defTabSz="914400" rtl="0" eaLnBrk="1" fontAlgn="base" latinLnBrk="0" hangingPunct="1">
              <a:lnSpc>
                <a:spcPct val="100000"/>
              </a:lnSpc>
              <a:spcBef>
                <a:spcPct val="0"/>
              </a:spcBef>
              <a:spcAft>
                <a:spcPts val="1000"/>
              </a:spcAft>
              <a:buClrTx/>
              <a:buSzTx/>
              <a:buFontTx/>
              <a:buNone/>
            </a:pPr>
            <a:r>
              <a:rPr kumimoji="0" lang="es-ES" sz="11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MAYÚSCULA</a:t>
            </a:r>
          </a:p>
          <a:p>
            <a:pPr marL="0" marR="0" lvl="0" indent="0" algn="ctr" defTabSz="914400" rtl="0" eaLnBrk="1" fontAlgn="base" latinLnBrk="0" hangingPunct="1">
              <a:lnSpc>
                <a:spcPct val="100000"/>
              </a:lnSpc>
              <a:spcBef>
                <a:spcPct val="0"/>
              </a:spcBef>
              <a:spcAft>
                <a:spcPts val="1000"/>
              </a:spcAft>
              <a:buClrTx/>
              <a:buSzTx/>
              <a:buFontTx/>
              <a:buNone/>
            </a:pPr>
            <a:r>
              <a:rPr kumimoji="0" lang="es-ES" sz="11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MARGEN SUPERIOR CENTRADO</a:t>
            </a:r>
          </a:p>
          <a:p>
            <a:pPr marL="0" marR="0" lvl="0" indent="0" algn="ctr" defTabSz="914400" rtl="0" eaLnBrk="1" fontAlgn="base" latinLnBrk="0" hangingPunct="1">
              <a:lnSpc>
                <a:spcPct val="100000"/>
              </a:lnSpc>
              <a:spcBef>
                <a:spcPct val="0"/>
              </a:spcBef>
              <a:spcAft>
                <a:spcPts val="1000"/>
              </a:spcAft>
              <a:buClrTx/>
              <a:buSzTx/>
              <a:buFontTx/>
              <a:buNone/>
            </a:pPr>
            <a:r>
              <a:rPr kumimoji="0" lang="es-ES" sz="11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3cm</a:t>
            </a:r>
            <a:endParaRPr kumimoji="0" lang="es-VE"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66" y="642910"/>
            <a:ext cx="6172200" cy="991106"/>
          </a:xfrm>
        </p:spPr>
        <p:txBody>
          <a:bodyPr>
            <a:normAutofit/>
          </a:bodyPr>
          <a:lstStyle/>
          <a:p>
            <a:pPr algn="l"/>
            <a:r>
              <a:rPr lang="es-ES" sz="1200" dirty="0">
                <a:latin typeface="Arial" panose="020B0604020202020204" pitchFamily="34" charset="0"/>
                <a:cs typeface="Arial" panose="020B0604020202020204" pitchFamily="34" charset="0"/>
              </a:rPr>
              <a:t>INFORME DE PASANTIAS REALIZADA EN:</a:t>
            </a:r>
            <a:r>
              <a:rPr lang="es-VE" sz="1200" dirty="0">
                <a:latin typeface="Arial" panose="020B0604020202020204" pitchFamily="34" charset="0"/>
                <a:cs typeface="Arial" panose="020B0604020202020204" pitchFamily="34" charset="0"/>
              </a:rPr>
              <a:t/>
            </a:r>
            <a:br>
              <a:rPr lang="es-VE" sz="1200" dirty="0">
                <a:latin typeface="Arial" panose="020B0604020202020204" pitchFamily="34" charset="0"/>
                <a:cs typeface="Arial" panose="020B0604020202020204" pitchFamily="34" charset="0"/>
              </a:rPr>
            </a:br>
            <a:r>
              <a:rPr lang="es-ES" sz="1200" b="1" dirty="0">
                <a:solidFill>
                  <a:srgbClr val="FF0000"/>
                </a:solidFill>
                <a:latin typeface="Arial" panose="020B0604020202020204" pitchFamily="34" charset="0"/>
                <a:cs typeface="Arial" panose="020B0604020202020204" pitchFamily="34" charset="0"/>
              </a:rPr>
              <a:t>HOTEL OVIEDO </a:t>
            </a:r>
            <a:r>
              <a:rPr lang="es-ES" sz="1200" b="1" dirty="0" smtClean="0">
                <a:solidFill>
                  <a:srgbClr val="FF0000"/>
                </a:solidFill>
                <a:latin typeface="Arial" panose="020B0604020202020204" pitchFamily="34" charset="0"/>
                <a:cs typeface="Arial" panose="020B0604020202020204" pitchFamily="34" charset="0"/>
              </a:rPr>
              <a:t>C.A (Nombre donde realizo las pasantías)</a:t>
            </a:r>
            <a:r>
              <a:rPr lang="es-VE" sz="1200" dirty="0">
                <a:latin typeface="Arial" panose="020B0604020202020204" pitchFamily="34" charset="0"/>
                <a:cs typeface="Arial" panose="020B0604020202020204" pitchFamily="34" charset="0"/>
              </a:rPr>
              <a:t/>
            </a:r>
            <a:br>
              <a:rPr lang="es-VE" sz="1200" dirty="0">
                <a:latin typeface="Arial" panose="020B0604020202020204" pitchFamily="34" charset="0"/>
                <a:cs typeface="Arial" panose="020B0604020202020204" pitchFamily="34" charset="0"/>
              </a:rPr>
            </a:br>
            <a:r>
              <a:rPr lang="es-ES" sz="1200" dirty="0" smtClean="0">
                <a:latin typeface="Arial" panose="020B0604020202020204" pitchFamily="34" charset="0"/>
                <a:cs typeface="Arial" panose="020B0604020202020204" pitchFamily="34" charset="0"/>
              </a:rPr>
              <a:t>POR </a:t>
            </a:r>
            <a:r>
              <a:rPr lang="es-ES" sz="1200" dirty="0" smtClean="0">
                <a:solidFill>
                  <a:srgbClr val="FF0000"/>
                </a:solidFill>
                <a:latin typeface="Arial" panose="020B0604020202020204" pitchFamily="34" charset="0"/>
                <a:cs typeface="Arial" panose="020B0604020202020204" pitchFamily="34" charset="0"/>
              </a:rPr>
              <a:t>: Pedrito de los Palotes (alumno) </a:t>
            </a:r>
            <a:r>
              <a:rPr lang="es-VE" sz="1200" dirty="0">
                <a:latin typeface="Arial" panose="020B0604020202020204" pitchFamily="34" charset="0"/>
                <a:cs typeface="Arial" panose="020B0604020202020204" pitchFamily="34" charset="0"/>
              </a:rPr>
              <a:t/>
            </a:r>
            <a:br>
              <a:rPr lang="es-VE" sz="1200" dirty="0">
                <a:latin typeface="Arial" panose="020B0604020202020204" pitchFamily="34" charset="0"/>
                <a:cs typeface="Arial" panose="020B0604020202020204" pitchFamily="34" charset="0"/>
              </a:rPr>
            </a:br>
            <a:endParaRPr lang="es-VE" sz="1200"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357166" y="2357422"/>
            <a:ext cx="6172200" cy="1009639"/>
          </a:xfrm>
        </p:spPr>
        <p:txBody>
          <a:bodyPr>
            <a:normAutofit/>
          </a:bodyPr>
          <a:lstStyle/>
          <a:p>
            <a:pPr algn="just">
              <a:buNone/>
            </a:pPr>
            <a:r>
              <a:rPr lang="es-ES" sz="1200" dirty="0">
                <a:latin typeface="Arial" panose="020B0604020202020204" pitchFamily="34" charset="0"/>
                <a:cs typeface="Arial" panose="020B0604020202020204" pitchFamily="34" charset="0"/>
              </a:rPr>
              <a:t>Informe de Pasantías aprobado en nombre del Instituto Universitario de </a:t>
            </a:r>
            <a:r>
              <a:rPr lang="es-ES" sz="1200" dirty="0" smtClean="0">
                <a:latin typeface="Arial" panose="020B0604020202020204" pitchFamily="34" charset="0"/>
                <a:cs typeface="Arial" panose="020B0604020202020204" pitchFamily="34" charset="0"/>
              </a:rPr>
              <a:t>Tecnología “Antonio </a:t>
            </a:r>
            <a:r>
              <a:rPr lang="es-ES" sz="1200" dirty="0">
                <a:latin typeface="Arial" panose="020B0604020202020204" pitchFamily="34" charset="0"/>
                <a:cs typeface="Arial" panose="020B0604020202020204" pitchFamily="34" charset="0"/>
              </a:rPr>
              <a:t>José de Sucre” con ______ puntos y el siguiente jurado a los ______ días del mes de __________ de </a:t>
            </a:r>
            <a:r>
              <a:rPr lang="es-ES" sz="1200" dirty="0" smtClean="0">
                <a:latin typeface="Arial" panose="020B0604020202020204" pitchFamily="34" charset="0"/>
                <a:cs typeface="Arial" panose="020B0604020202020204" pitchFamily="34" charset="0"/>
              </a:rPr>
              <a:t>2023.</a:t>
            </a:r>
            <a:endParaRPr lang="es-VE" sz="1200" dirty="0">
              <a:latin typeface="Arial" panose="020B0604020202020204" pitchFamily="34" charset="0"/>
              <a:cs typeface="Arial" panose="020B0604020202020204" pitchFamily="34" charset="0"/>
            </a:endParaRPr>
          </a:p>
          <a:p>
            <a:pPr algn="just">
              <a:buNone/>
            </a:pPr>
            <a:endParaRPr lang="es-VE" sz="1200" dirty="0">
              <a:latin typeface="Arial" panose="020B0604020202020204" pitchFamily="34" charset="0"/>
              <a:cs typeface="Arial" panose="020B0604020202020204" pitchFamily="34" charset="0"/>
            </a:endParaRPr>
          </a:p>
        </p:txBody>
      </p:sp>
      <p:sp>
        <p:nvSpPr>
          <p:cNvPr id="35841" name="Rectangle 1"/>
          <p:cNvSpPr>
            <a:spLocks noChangeArrowheads="1"/>
          </p:cNvSpPr>
          <p:nvPr/>
        </p:nvSpPr>
        <p:spPr bwMode="auto">
          <a:xfrm>
            <a:off x="0" y="4143372"/>
            <a:ext cx="6858000" cy="1107996"/>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s-ES_tradnl"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_________________________</a:t>
            </a:r>
            <a:endParaRPr kumimoji="0" lang="es-VE" sz="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pPr>
            <a:r>
              <a:rPr kumimoji="0" lang="es-V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Lcda. </a:t>
            </a:r>
            <a:r>
              <a:rPr kumimoji="0" lang="es-VE" sz="12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MSc.</a:t>
            </a:r>
            <a:r>
              <a:rPr kumimoji="0" lang="es-V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VE" sz="12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Neyddy</a:t>
            </a:r>
            <a:r>
              <a:rPr kumimoji="0" lang="es-V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Rivas </a:t>
            </a:r>
          </a:p>
          <a:p>
            <a:pPr marL="0" marR="0" lvl="0" indent="0" algn="ctr" defTabSz="914400" rtl="0" eaLnBrk="0" fontAlgn="base" latinLnBrk="0" hangingPunct="0">
              <a:lnSpc>
                <a:spcPct val="100000"/>
              </a:lnSpc>
              <a:spcBef>
                <a:spcPct val="0"/>
              </a:spcBef>
              <a:spcAft>
                <a:spcPct val="0"/>
              </a:spcAft>
              <a:buClrTx/>
              <a:buSzTx/>
              <a:buFontTx/>
              <a:buNone/>
            </a:pPr>
            <a:r>
              <a:rPr kumimoji="0" lang="es-ES_tradnl"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C.I. 12.776.505</a:t>
            </a:r>
            <a:endParaRPr kumimoji="0" lang="es-VE" sz="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pPr>
            <a:r>
              <a:rPr kumimoji="0" lang="es-ES_tradnl"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Directora de </a:t>
            </a:r>
            <a:r>
              <a:rPr lang="es-ES_tradnl" sz="1200" dirty="0" smtClean="0">
                <a:latin typeface="Arial" panose="020B0604020202020204" pitchFamily="34" charset="0"/>
                <a:ea typeface="Times New Roman" panose="02020603050405020304" pitchFamily="18" charset="0"/>
                <a:cs typeface="Arial" panose="020B0604020202020204" pitchFamily="34" charset="0"/>
              </a:rPr>
              <a:t> </a:t>
            </a:r>
            <a:r>
              <a:rPr kumimoji="0" lang="es-ES_tradnl"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Escuela</a:t>
            </a:r>
            <a:endParaRPr kumimoji="0" lang="es-VE" sz="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pPr>
            <a:endParaRPr kumimoji="0" lang="es-VE"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5" name="Rectangle 1"/>
          <p:cNvSpPr>
            <a:spLocks noChangeArrowheads="1"/>
          </p:cNvSpPr>
          <p:nvPr/>
        </p:nvSpPr>
        <p:spPr bwMode="auto">
          <a:xfrm>
            <a:off x="0" y="6001356"/>
            <a:ext cx="6858000" cy="110680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s-ES" altLang="es-ES_tradnl"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_______</a:t>
            </a:r>
            <a:r>
              <a:rPr kumimoji="0" lang="es-ES_tradnl"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_________________________</a:t>
            </a:r>
            <a:endParaRPr kumimoji="0" lang="es-VE" sz="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pPr>
            <a:r>
              <a:rPr lang="es-ES" sz="1200" dirty="0" smtClean="0">
                <a:latin typeface="Arial" panose="020B0604020202020204" pitchFamily="34" charset="0"/>
                <a:ea typeface="Times New Roman" panose="02020603050405020304" pitchFamily="18" charset="0"/>
                <a:cs typeface="Arial" panose="020B0604020202020204" pitchFamily="34" charset="0"/>
              </a:rPr>
              <a:t>Dra. Lila Arias P</a:t>
            </a:r>
            <a:r>
              <a:rPr lang="es-VE" sz="1200" dirty="0" smtClean="0">
                <a:latin typeface="Arial" panose="020B0604020202020204" pitchFamily="34" charset="0"/>
                <a:ea typeface="Times New Roman" panose="02020603050405020304" pitchFamily="18" charset="0"/>
                <a:cs typeface="Arial" panose="020B0604020202020204" pitchFamily="34" charset="0"/>
              </a:rPr>
              <a:t>. </a:t>
            </a:r>
            <a:endParaRPr kumimoji="0" lang="es-V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pPr>
            <a:r>
              <a:rPr kumimoji="0" lang="es-ES_tradnl"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C.I. </a:t>
            </a:r>
            <a:r>
              <a:rPr lang="es-ES_tradnl" sz="1200" dirty="0" smtClean="0">
                <a:latin typeface="Arial" panose="020B0604020202020204" pitchFamily="34" charset="0"/>
                <a:ea typeface="Times New Roman" panose="02020603050405020304" pitchFamily="18" charset="0"/>
                <a:cs typeface="Arial" panose="020B0604020202020204" pitchFamily="34" charset="0"/>
              </a:rPr>
              <a:t>8.642.619</a:t>
            </a:r>
            <a:endParaRPr kumimoji="0" lang="es-VE" sz="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pPr>
            <a:r>
              <a:rPr kumimoji="0" lang="es-V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Jefe del Dpto. de Pasantías </a:t>
            </a:r>
            <a:endParaRPr kumimoji="0" lang="es-VE" sz="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pPr>
            <a:endParaRPr kumimoji="0" lang="es-VE"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35842" name="AutoShape 2"/>
          <p:cNvSpPr>
            <a:spLocks noChangeArrowheads="1"/>
          </p:cNvSpPr>
          <p:nvPr/>
        </p:nvSpPr>
        <p:spPr bwMode="auto">
          <a:xfrm>
            <a:off x="4714884" y="428596"/>
            <a:ext cx="1495425" cy="1152525"/>
          </a:xfrm>
          <a:prstGeom prst="roundRect">
            <a:avLst>
              <a:gd name="adj" fmla="val 16667"/>
            </a:avLst>
          </a:prstGeom>
          <a:solidFill>
            <a:srgbClr val="FFFFFF"/>
          </a:solidFill>
          <a:ln w="31750">
            <a:solidFill>
              <a:srgbClr val="C0504D"/>
            </a:solidFill>
            <a:round/>
          </a:ln>
          <a:effectLst/>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ts val="1000"/>
              </a:spcAft>
              <a:buClrTx/>
              <a:buSzTx/>
              <a:buFontTx/>
              <a:buNone/>
            </a:pPr>
            <a:r>
              <a:rPr kumimoji="0" lang="es-ES" sz="11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LETRA 12</a:t>
            </a:r>
          </a:p>
          <a:p>
            <a:pPr marL="0" marR="0" lvl="0" indent="0" algn="ctr" defTabSz="914400" rtl="0" eaLnBrk="1" fontAlgn="base" latinLnBrk="0" hangingPunct="1">
              <a:lnSpc>
                <a:spcPct val="100000"/>
              </a:lnSpc>
              <a:spcBef>
                <a:spcPct val="0"/>
              </a:spcBef>
              <a:spcAft>
                <a:spcPts val="1000"/>
              </a:spcAft>
              <a:buClrTx/>
              <a:buSzTx/>
              <a:buFontTx/>
              <a:buNone/>
            </a:pPr>
            <a:r>
              <a:rPr kumimoji="0" lang="es-ES" sz="11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MAYÚSCULA</a:t>
            </a:r>
          </a:p>
          <a:p>
            <a:pPr marL="0" marR="0" lvl="0" indent="0" algn="ctr" defTabSz="914400" rtl="0" eaLnBrk="1" fontAlgn="base" latinLnBrk="0" hangingPunct="1">
              <a:lnSpc>
                <a:spcPct val="100000"/>
              </a:lnSpc>
              <a:spcBef>
                <a:spcPct val="0"/>
              </a:spcBef>
              <a:spcAft>
                <a:spcPts val="1000"/>
              </a:spcAft>
              <a:buClrTx/>
              <a:buSzTx/>
              <a:buFontTx/>
              <a:buNone/>
            </a:pPr>
            <a:r>
              <a:rPr kumimoji="0" lang="es-ES" sz="11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MARGEN SUPERIOR CENTRADO</a:t>
            </a:r>
          </a:p>
          <a:p>
            <a:pPr marL="0" marR="0" lvl="0" indent="0" algn="ctr" defTabSz="914400" rtl="0" eaLnBrk="1" fontAlgn="base" latinLnBrk="0" hangingPunct="1">
              <a:lnSpc>
                <a:spcPct val="100000"/>
              </a:lnSpc>
              <a:spcBef>
                <a:spcPct val="0"/>
              </a:spcBef>
              <a:spcAft>
                <a:spcPts val="1000"/>
              </a:spcAft>
              <a:buClrTx/>
              <a:buSzTx/>
              <a:buFontTx/>
              <a:buNone/>
            </a:pPr>
            <a:r>
              <a:rPr kumimoji="0" lang="es-ES" sz="11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3cm</a:t>
            </a:r>
            <a:endParaRPr kumimoji="0" lang="es-VE"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90" y="928662"/>
            <a:ext cx="6172200" cy="276726"/>
          </a:xfrm>
        </p:spPr>
        <p:txBody>
          <a:bodyPr>
            <a:normAutofit fontScale="90000"/>
          </a:bodyPr>
          <a:lstStyle/>
          <a:p>
            <a:r>
              <a:rPr lang="es-ES_tradnl" sz="1400" dirty="0"/>
              <a:t>ÍNDICE</a:t>
            </a:r>
            <a:endParaRPr lang="es-VE" sz="1400" dirty="0"/>
          </a:p>
        </p:txBody>
      </p:sp>
      <p:sp>
        <p:nvSpPr>
          <p:cNvPr id="3" name="2 Marcador de contenido"/>
          <p:cNvSpPr>
            <a:spLocks noGrp="1"/>
          </p:cNvSpPr>
          <p:nvPr>
            <p:ph idx="1"/>
          </p:nvPr>
        </p:nvSpPr>
        <p:spPr>
          <a:xfrm>
            <a:off x="642918" y="2357422"/>
            <a:ext cx="5286412" cy="2357454"/>
          </a:xfrm>
        </p:spPr>
        <p:txBody>
          <a:bodyPr>
            <a:noAutofit/>
          </a:bodyPr>
          <a:lstStyle/>
          <a:p>
            <a:pPr>
              <a:lnSpc>
                <a:spcPct val="170000"/>
              </a:lnSpc>
              <a:buNone/>
            </a:pPr>
            <a:r>
              <a:rPr lang="es-ES_tradnl" sz="1200" dirty="0" smtClean="0">
                <a:latin typeface="Arial" panose="020B0604020202020204" pitchFamily="34" charset="0"/>
                <a:cs typeface="Arial" panose="020B0604020202020204" pitchFamily="34" charset="0"/>
              </a:rPr>
              <a:t>DEDICATORIA                                                                                            </a:t>
            </a:r>
            <a:r>
              <a:rPr lang="es-ES_tradnl" sz="1200" dirty="0" err="1" smtClean="0">
                <a:latin typeface="Arial" panose="020B0604020202020204" pitchFamily="34" charset="0"/>
                <a:cs typeface="Arial" panose="020B0604020202020204" pitchFamily="34" charset="0"/>
              </a:rPr>
              <a:t>iv</a:t>
            </a:r>
            <a:endParaRPr lang="es-VE" sz="1200" dirty="0">
              <a:latin typeface="Arial" panose="020B0604020202020204" pitchFamily="34" charset="0"/>
              <a:cs typeface="Arial" panose="020B0604020202020204" pitchFamily="34" charset="0"/>
            </a:endParaRPr>
          </a:p>
          <a:p>
            <a:pPr>
              <a:lnSpc>
                <a:spcPct val="170000"/>
              </a:lnSpc>
              <a:buNone/>
            </a:pPr>
            <a:r>
              <a:rPr lang="es-ES_tradnl" sz="1200" dirty="0" smtClean="0">
                <a:latin typeface="Arial" panose="020B0604020202020204" pitchFamily="34" charset="0"/>
                <a:cs typeface="Arial" panose="020B0604020202020204" pitchFamily="34" charset="0"/>
              </a:rPr>
              <a:t>AGRADECIMIENTO                                                                                    v</a:t>
            </a:r>
            <a:endParaRPr lang="es-VE" sz="1200" dirty="0">
              <a:latin typeface="Arial" panose="020B0604020202020204" pitchFamily="34" charset="0"/>
              <a:cs typeface="Arial" panose="020B0604020202020204" pitchFamily="34" charset="0"/>
            </a:endParaRPr>
          </a:p>
          <a:p>
            <a:pPr>
              <a:lnSpc>
                <a:spcPct val="170000"/>
              </a:lnSpc>
              <a:buNone/>
            </a:pPr>
            <a:r>
              <a:rPr lang="es-ES_tradnl" sz="1200" dirty="0" smtClean="0">
                <a:latin typeface="Arial" panose="020B0604020202020204" pitchFamily="34" charset="0"/>
                <a:cs typeface="Arial" panose="020B0604020202020204" pitchFamily="34" charset="0"/>
              </a:rPr>
              <a:t>INTRODUCCIÓN                                                                                        </a:t>
            </a:r>
            <a:r>
              <a:rPr lang="es-ES_tradnl" sz="1200" dirty="0">
                <a:latin typeface="Arial" panose="020B0604020202020204" pitchFamily="34" charset="0"/>
                <a:cs typeface="Arial" panose="020B0604020202020204" pitchFamily="34" charset="0"/>
              </a:rPr>
              <a:t>1</a:t>
            </a:r>
            <a:endParaRPr lang="es-VE" sz="1200" dirty="0">
              <a:latin typeface="Arial" panose="020B0604020202020204" pitchFamily="34" charset="0"/>
              <a:cs typeface="Arial" panose="020B0604020202020204" pitchFamily="34" charset="0"/>
            </a:endParaRPr>
          </a:p>
          <a:p>
            <a:pPr>
              <a:lnSpc>
                <a:spcPct val="170000"/>
              </a:lnSpc>
              <a:buNone/>
            </a:pPr>
            <a:r>
              <a:rPr lang="es-ES_tradnl" sz="1200" dirty="0" smtClean="0">
                <a:latin typeface="Arial" panose="020B0604020202020204" pitchFamily="34" charset="0"/>
                <a:cs typeface="Arial" panose="020B0604020202020204" pitchFamily="34" charset="0"/>
              </a:rPr>
              <a:t>CAPITULO </a:t>
            </a:r>
            <a:r>
              <a:rPr lang="es-ES_tradnl" sz="1200" dirty="0">
                <a:latin typeface="Arial" panose="020B0604020202020204" pitchFamily="34" charset="0"/>
                <a:cs typeface="Arial" panose="020B0604020202020204" pitchFamily="34" charset="0"/>
              </a:rPr>
              <a:t>I DESARROLLO DE LA EMPRESA</a:t>
            </a:r>
            <a:endParaRPr lang="es-VE" sz="1200" dirty="0">
              <a:latin typeface="Arial" panose="020B0604020202020204" pitchFamily="34" charset="0"/>
              <a:cs typeface="Arial" panose="020B0604020202020204" pitchFamily="34" charset="0"/>
            </a:endParaRPr>
          </a:p>
          <a:p>
            <a:pPr>
              <a:buNone/>
            </a:pPr>
            <a:r>
              <a:rPr lang="es-ES_tradnl" sz="1200" dirty="0">
                <a:latin typeface="Arial" panose="020B0604020202020204" pitchFamily="34" charset="0"/>
                <a:cs typeface="Arial" panose="020B0604020202020204" pitchFamily="34" charset="0"/>
              </a:rPr>
              <a:t> </a:t>
            </a:r>
            <a:r>
              <a:rPr lang="es-ES_tradnl" sz="1200" dirty="0" smtClean="0">
                <a:latin typeface="Arial" panose="020B0604020202020204" pitchFamily="34" charset="0"/>
                <a:cs typeface="Arial" panose="020B0604020202020204" pitchFamily="34" charset="0"/>
              </a:rPr>
              <a:t>                Reseña Histórica                                                                        x</a:t>
            </a:r>
            <a:endParaRPr lang="es-VE" sz="1200" dirty="0" smtClean="0">
              <a:latin typeface="Arial" panose="020B0604020202020204" pitchFamily="34" charset="0"/>
              <a:cs typeface="Arial" panose="020B0604020202020204" pitchFamily="34" charset="0"/>
            </a:endParaRPr>
          </a:p>
          <a:p>
            <a:pPr>
              <a:buNone/>
            </a:pPr>
            <a:r>
              <a:rPr lang="es-ES_tradnl" sz="1200" dirty="0" smtClean="0">
                <a:latin typeface="Arial" panose="020B0604020202020204" pitchFamily="34" charset="0"/>
                <a:cs typeface="Arial" panose="020B0604020202020204" pitchFamily="34" charset="0"/>
              </a:rPr>
              <a:t>                 Objetivos                                                                                    x</a:t>
            </a:r>
            <a:endParaRPr lang="es-VE" sz="1200" dirty="0" smtClean="0">
              <a:latin typeface="Arial" panose="020B0604020202020204" pitchFamily="34" charset="0"/>
              <a:cs typeface="Arial" panose="020B0604020202020204" pitchFamily="34" charset="0"/>
            </a:endParaRPr>
          </a:p>
          <a:p>
            <a:pPr>
              <a:buNone/>
            </a:pPr>
            <a:r>
              <a:rPr lang="es-ES_tradnl" sz="1200" dirty="0" smtClean="0">
                <a:latin typeface="Arial" panose="020B0604020202020204" pitchFamily="34" charset="0"/>
                <a:cs typeface="Arial" panose="020B0604020202020204" pitchFamily="34" charset="0"/>
              </a:rPr>
              <a:t>                 Funciones                                                                                   </a:t>
            </a:r>
            <a:r>
              <a:rPr lang="es-ES_tradnl" sz="1200" dirty="0">
                <a:latin typeface="Arial" panose="020B0604020202020204" pitchFamily="34" charset="0"/>
                <a:cs typeface="Arial" panose="020B0604020202020204" pitchFamily="34" charset="0"/>
              </a:rPr>
              <a:t>x</a:t>
            </a:r>
            <a:endParaRPr lang="es-VE" sz="1200" dirty="0">
              <a:latin typeface="Arial" panose="020B0604020202020204" pitchFamily="34" charset="0"/>
              <a:cs typeface="Arial" panose="020B0604020202020204" pitchFamily="34" charset="0"/>
            </a:endParaRPr>
          </a:p>
          <a:p>
            <a:pPr>
              <a:buNone/>
            </a:pPr>
            <a:r>
              <a:rPr lang="es-ES_tradnl" sz="1200" dirty="0" smtClean="0">
                <a:latin typeface="Arial" panose="020B0604020202020204" pitchFamily="34" charset="0"/>
                <a:cs typeface="Arial" panose="020B0604020202020204" pitchFamily="34" charset="0"/>
              </a:rPr>
              <a:t>                 Estructura Organizativa                                                              </a:t>
            </a:r>
            <a:r>
              <a:rPr lang="es-ES_tradnl" sz="1200" dirty="0">
                <a:latin typeface="Arial" panose="020B0604020202020204" pitchFamily="34" charset="0"/>
                <a:cs typeface="Arial" panose="020B0604020202020204" pitchFamily="34" charset="0"/>
              </a:rPr>
              <a:t>x </a:t>
            </a:r>
            <a:endParaRPr lang="es-VE" sz="1200" dirty="0">
              <a:latin typeface="Arial" panose="020B0604020202020204" pitchFamily="34" charset="0"/>
              <a:cs typeface="Arial" panose="020B0604020202020204" pitchFamily="34" charset="0"/>
            </a:endParaRPr>
          </a:p>
          <a:p>
            <a:pPr>
              <a:lnSpc>
                <a:spcPct val="170000"/>
              </a:lnSpc>
              <a:buNone/>
            </a:pPr>
            <a:endParaRPr lang="es-VE" sz="1200" dirty="0">
              <a:latin typeface="Arial" panose="020B0604020202020204" pitchFamily="34" charset="0"/>
              <a:cs typeface="Arial" panose="020B0604020202020204" pitchFamily="34" charset="0"/>
            </a:endParaRPr>
          </a:p>
        </p:txBody>
      </p:sp>
      <p:sp>
        <p:nvSpPr>
          <p:cNvPr id="34817" name="AutoShape 1"/>
          <p:cNvSpPr>
            <a:spLocks noChangeArrowheads="1"/>
          </p:cNvSpPr>
          <p:nvPr/>
        </p:nvSpPr>
        <p:spPr bwMode="auto">
          <a:xfrm>
            <a:off x="4786322" y="357158"/>
            <a:ext cx="1495425" cy="1152525"/>
          </a:xfrm>
          <a:prstGeom prst="roundRect">
            <a:avLst>
              <a:gd name="adj" fmla="val 16667"/>
            </a:avLst>
          </a:prstGeom>
          <a:solidFill>
            <a:srgbClr val="FFFFFF"/>
          </a:solidFill>
          <a:ln w="31750">
            <a:solidFill>
              <a:srgbClr val="C0504D"/>
            </a:solidFill>
            <a:round/>
          </a:ln>
          <a:effectLst/>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ts val="1000"/>
              </a:spcAft>
              <a:buClrTx/>
              <a:buSzTx/>
              <a:buFontTx/>
              <a:buNone/>
            </a:pPr>
            <a:r>
              <a:rPr kumimoji="0" lang="es-ES" sz="11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LETRA 14</a:t>
            </a:r>
            <a:endParaRPr kumimoji="0" lang="es-ES" sz="1100" b="1" i="0" u="none" strike="noStrike" cap="none" normalizeH="0" baseline="0" dirty="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ts val="1000"/>
              </a:spcAft>
              <a:buClrTx/>
              <a:buSzTx/>
              <a:buFontTx/>
              <a:buNone/>
            </a:pPr>
            <a:r>
              <a:rPr kumimoji="0" lang="es-ES" sz="11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MAYÚSCULA</a:t>
            </a:r>
          </a:p>
          <a:p>
            <a:pPr marL="0" marR="0" lvl="0" indent="0" algn="ctr" defTabSz="914400" rtl="0" eaLnBrk="1" fontAlgn="base" latinLnBrk="0" hangingPunct="1">
              <a:lnSpc>
                <a:spcPct val="100000"/>
              </a:lnSpc>
              <a:spcBef>
                <a:spcPct val="0"/>
              </a:spcBef>
              <a:spcAft>
                <a:spcPts val="1000"/>
              </a:spcAft>
              <a:buClrTx/>
              <a:buSzTx/>
              <a:buFontTx/>
              <a:buNone/>
            </a:pPr>
            <a:r>
              <a:rPr kumimoji="0" lang="es-ES" sz="11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MARGEN SUPERIOR CENTRADO</a:t>
            </a:r>
          </a:p>
          <a:p>
            <a:pPr marL="0" marR="0" lvl="0" indent="0" algn="ctr" defTabSz="914400" rtl="0" eaLnBrk="1" fontAlgn="base" latinLnBrk="0" hangingPunct="1">
              <a:lnSpc>
                <a:spcPct val="100000"/>
              </a:lnSpc>
              <a:spcBef>
                <a:spcPct val="0"/>
              </a:spcBef>
              <a:spcAft>
                <a:spcPts val="1000"/>
              </a:spcAft>
              <a:buClrTx/>
              <a:buSzTx/>
              <a:buFontTx/>
              <a:buNone/>
            </a:pPr>
            <a:r>
              <a:rPr kumimoji="0" lang="es-ES" sz="11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5cm</a:t>
            </a:r>
            <a:endParaRPr kumimoji="0" lang="es-VE"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34819" name="Rectangle 3"/>
          <p:cNvSpPr>
            <a:spLocks noChangeArrowheads="1"/>
          </p:cNvSpPr>
          <p:nvPr/>
        </p:nvSpPr>
        <p:spPr bwMode="auto">
          <a:xfrm>
            <a:off x="0" y="0"/>
            <a:ext cx="6858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s-VE"/>
          </a:p>
        </p:txBody>
      </p:sp>
      <p:sp>
        <p:nvSpPr>
          <p:cNvPr id="34821" name="Rectangle 5"/>
          <p:cNvSpPr>
            <a:spLocks noChangeArrowheads="1"/>
          </p:cNvSpPr>
          <p:nvPr/>
        </p:nvSpPr>
        <p:spPr bwMode="auto">
          <a:xfrm>
            <a:off x="5429264" y="2071670"/>
            <a:ext cx="397930" cy="276999"/>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r" defTabSz="914400" rtl="0" eaLnBrk="0" fontAlgn="base" latinLnBrk="0" hangingPunct="0">
              <a:lnSpc>
                <a:spcPct val="100000"/>
              </a:lnSpc>
              <a:spcBef>
                <a:spcPct val="0"/>
              </a:spcBef>
              <a:spcAft>
                <a:spcPct val="0"/>
              </a:spcAft>
              <a:buClrTx/>
              <a:buSzTx/>
              <a:buFontTx/>
              <a:buNone/>
            </a:pPr>
            <a:r>
              <a:rPr kumimoji="0" lang="es-ES_tradnl" sz="12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p.p</a:t>
            </a:r>
            <a:endParaRPr kumimoji="0" lang="es-ES_tradnl"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34822" name="Rectangle 6"/>
          <p:cNvSpPr>
            <a:spLocks noChangeArrowheads="1"/>
          </p:cNvSpPr>
          <p:nvPr/>
        </p:nvSpPr>
        <p:spPr bwMode="auto">
          <a:xfrm>
            <a:off x="571480" y="4714876"/>
            <a:ext cx="5572164" cy="203132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just" defTabSz="914400" rtl="0" eaLnBrk="1" fontAlgn="base" latinLnBrk="0" hangingPunct="1">
              <a:lnSpc>
                <a:spcPct val="150000"/>
              </a:lnSpc>
              <a:spcBef>
                <a:spcPct val="0"/>
              </a:spcBef>
              <a:spcAft>
                <a:spcPct val="0"/>
              </a:spcAft>
              <a:buClrTx/>
              <a:buSzTx/>
              <a:buFontTx/>
              <a:buNone/>
            </a:pPr>
            <a:r>
              <a:rPr kumimoji="0" lang="es-ES_tradnl"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CAPITULO II DESARROLLO DEL PASANTE</a:t>
            </a:r>
            <a:endParaRPr kumimoji="0" lang="es-VE" sz="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50000"/>
              </a:lnSpc>
              <a:spcBef>
                <a:spcPct val="0"/>
              </a:spcBef>
              <a:spcAft>
                <a:spcPct val="0"/>
              </a:spcAft>
              <a:buClrTx/>
              <a:buSzTx/>
              <a:buFontTx/>
              <a:buNone/>
            </a:pPr>
            <a:r>
              <a:rPr kumimoji="0" lang="es-ES_tradnl"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ACTIVIDADES REALIZADAS DURANTE LA PASANTÍA                              x</a:t>
            </a:r>
            <a:endParaRPr kumimoji="0" lang="es-VE" sz="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50000"/>
              </a:lnSpc>
              <a:spcBef>
                <a:spcPct val="0"/>
              </a:spcBef>
              <a:spcAft>
                <a:spcPct val="0"/>
              </a:spcAft>
              <a:buClrTx/>
              <a:buSzTx/>
              <a:buFontTx/>
              <a:buNone/>
            </a:pPr>
            <a:r>
              <a:rPr kumimoji="0" lang="es-ES_tradnl"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CONCLUSIONES                                                                                          x</a:t>
            </a:r>
            <a:endParaRPr kumimoji="0" lang="es-VE" sz="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50000"/>
              </a:lnSpc>
              <a:spcBef>
                <a:spcPct val="0"/>
              </a:spcBef>
              <a:spcAft>
                <a:spcPct val="0"/>
              </a:spcAft>
              <a:buClrTx/>
              <a:buSzTx/>
              <a:buFontTx/>
              <a:buNone/>
            </a:pPr>
            <a:r>
              <a:rPr kumimoji="0" lang="es-ES_tradnl"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RECOMENDACIONES                                                                                  x</a:t>
            </a:r>
            <a:endParaRPr kumimoji="0" lang="es-VE" sz="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50000"/>
              </a:lnSpc>
              <a:spcBef>
                <a:spcPct val="0"/>
              </a:spcBef>
              <a:spcAft>
                <a:spcPct val="0"/>
              </a:spcAft>
              <a:buClrTx/>
              <a:buSzTx/>
              <a:buFontTx/>
              <a:buNone/>
            </a:pPr>
            <a:r>
              <a:rPr kumimoji="0" lang="es-ES_tradnl"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REFERENCIAS                                                                                            </a:t>
            </a:r>
            <a:r>
              <a:rPr kumimoji="0" lang="es-ES_tradnl" sz="12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ES_tradnl"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x</a:t>
            </a:r>
            <a:endParaRPr kumimoji="0" lang="es-VE" sz="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50000"/>
              </a:lnSpc>
              <a:spcBef>
                <a:spcPct val="0"/>
              </a:spcBef>
              <a:spcAft>
                <a:spcPct val="0"/>
              </a:spcAft>
              <a:buClrTx/>
              <a:buSzTx/>
              <a:buFontTx/>
              <a:buNone/>
            </a:pPr>
            <a:r>
              <a:rPr kumimoji="0" lang="es-ES_tradnl"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ANEXOS                                                                                                        x</a:t>
            </a:r>
            <a:endParaRPr kumimoji="0" lang="es-VE" sz="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50000"/>
              </a:lnSpc>
              <a:spcBef>
                <a:spcPct val="0"/>
              </a:spcBef>
              <a:spcAft>
                <a:spcPct val="0"/>
              </a:spcAft>
              <a:buClrTx/>
              <a:buSzTx/>
              <a:buFontTx/>
              <a:buNone/>
            </a:pPr>
            <a:r>
              <a:rPr kumimoji="0" lang="es-ES_tradnl"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GLOSARIO                                                                                                    x</a:t>
            </a:r>
            <a:endParaRPr kumimoji="0" lang="es-ES_tradnl"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VE" dirty="0" smtClean="0"/>
              <a:t>AGRADECIMIENTO</a:t>
            </a:r>
            <a:endParaRPr lang="es-VE" dirty="0"/>
          </a:p>
        </p:txBody>
      </p:sp>
      <p:sp>
        <p:nvSpPr>
          <p:cNvPr id="3" name="Marcador de contenido 2"/>
          <p:cNvSpPr>
            <a:spLocks noGrp="1"/>
          </p:cNvSpPr>
          <p:nvPr>
            <p:ph idx="1"/>
          </p:nvPr>
        </p:nvSpPr>
        <p:spPr>
          <a:xfrm>
            <a:off x="364441" y="4355976"/>
            <a:ext cx="6172200" cy="1430287"/>
          </a:xfrm>
        </p:spPr>
        <p:txBody>
          <a:bodyPr>
            <a:normAutofit lnSpcReduction="10000"/>
          </a:bodyPr>
          <a:lstStyle/>
          <a:p>
            <a:pPr marL="0" indent="0" algn="ctr">
              <a:buNone/>
            </a:pPr>
            <a:r>
              <a:rPr lang="es-VE" sz="8800" dirty="0" smtClean="0"/>
              <a:t>Es opcional </a:t>
            </a:r>
            <a:endParaRPr lang="es-VE" sz="8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VE" dirty="0" smtClean="0"/>
              <a:t>DEDICATORIA</a:t>
            </a:r>
            <a:endParaRPr lang="es-VE" dirty="0"/>
          </a:p>
        </p:txBody>
      </p:sp>
      <p:sp>
        <p:nvSpPr>
          <p:cNvPr id="4" name="Marcador de contenido 2"/>
          <p:cNvSpPr>
            <a:spLocks noGrp="1"/>
          </p:cNvSpPr>
          <p:nvPr>
            <p:ph idx="1"/>
          </p:nvPr>
        </p:nvSpPr>
        <p:spPr>
          <a:xfrm>
            <a:off x="357166" y="2500298"/>
            <a:ext cx="6172200" cy="1430287"/>
          </a:xfrm>
        </p:spPr>
        <p:txBody>
          <a:bodyPr>
            <a:normAutofit lnSpcReduction="10000"/>
          </a:bodyPr>
          <a:lstStyle/>
          <a:p>
            <a:pPr marL="0" indent="0" algn="ctr">
              <a:buNone/>
            </a:pPr>
            <a:r>
              <a:rPr lang="es-VE" sz="8800" dirty="0" smtClean="0"/>
              <a:t>Es opcional </a:t>
            </a:r>
            <a:endParaRPr lang="es-VE" sz="8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1218</Words>
  <Application>Microsoft Office PowerPoint</Application>
  <PresentationFormat>Presentación en pantalla (4:3)</PresentationFormat>
  <Paragraphs>195</Paragraphs>
  <Slides>24</Slides>
  <Notes>0</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Tema de Office</vt:lpstr>
      <vt:lpstr>Diapositiva 1</vt:lpstr>
      <vt:lpstr>REPÚBLICA BOLIVARIANA DE VENEZUELA MINISTERIO DEL PODER POPULAR PARA LA EDUCACIÓN UNIVERSITARIA INSTITUTO UNIVERSITARIO DE TECNOLOGÍA “ANTONIO JOSÉ DE SUCRE” DEPARTAMENTO DE PASANTIAS ESCUELA DE XXXXXXXXXXX EXTENSIÓN MÉRIDA </vt:lpstr>
      <vt:lpstr>Diapositiva 3</vt:lpstr>
      <vt:lpstr>Por medio de la presente hacemos constar que hemos leído El Informe de Pasantías presentado por la Br. Pedrito de los Palotes , para optar al titulo de Técnico Superior Universitario en Turismo mención Hotelería, realizada en Hotel Oviedo C.A Mérida - Venezuela, y que aceptamos asesorar en calidad de tutores durante el desarrollo del Informe hasta su presentación y evaluación.  </vt:lpstr>
      <vt:lpstr>En nuestro carácter de Tutores del Informe de Pasantías presentado por la Br.Yasay Daniela Rujano Barazarte. Para optar al Titulo de Técnico Superior Universitario en Turismo mención Hotelería, consideramos que dicho informe reúne los requisitos y méritos suficientes para ser sometido a la presentación pública y evaluación por parte del jurado examinador que se designe.  </vt:lpstr>
      <vt:lpstr>INFORME DE PASANTIAS REALIZADA EN: HOTEL OVIEDO C.A (Nombre donde realizo las pasantías) POR : Pedrito de los Palotes (alumno)  </vt:lpstr>
      <vt:lpstr>ÍNDICE</vt:lpstr>
      <vt:lpstr>AGRADECIMIENTO</vt:lpstr>
      <vt:lpstr>DEDICATORIA</vt:lpstr>
      <vt:lpstr>OBJETIVOS DE LA PASANTÍA</vt:lpstr>
      <vt:lpstr>CAPITULO I. </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XIOMARA.RONDON</dc:creator>
  <cp:lastModifiedBy>Lila Arias</cp:lastModifiedBy>
  <cp:revision>51</cp:revision>
  <dcterms:created xsi:type="dcterms:W3CDTF">2021-10-01T15:40:00Z</dcterms:created>
  <dcterms:modified xsi:type="dcterms:W3CDTF">2024-07-08T20:03:54Z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32C337E5A96C4BBCB15F457ADE3C0BB9_12</vt:lpwstr>
  </property>
  <property fmtid="{D5CDD505-2E9C-101B-9397-08002B2CF9AE}" pid="3" name="KSOProductBuildVer">
    <vt:lpwstr>1033-12.2.0.13306</vt:lpwstr>
  </property>
</Properties>
</file>